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2" r:id="rId2"/>
    <p:sldMasterId id="2147483703" r:id="rId3"/>
    <p:sldMasterId id="2147483716" r:id="rId4"/>
    <p:sldMasterId id="2147483726" r:id="rId5"/>
  </p:sldMasterIdLst>
  <p:notesMasterIdLst>
    <p:notesMasterId r:id="rId20"/>
  </p:notesMasterIdLst>
  <p:sldIdLst>
    <p:sldId id="277" r:id="rId6"/>
    <p:sldId id="306" r:id="rId7"/>
    <p:sldId id="328" r:id="rId8"/>
    <p:sldId id="327" r:id="rId9"/>
    <p:sldId id="309" r:id="rId10"/>
    <p:sldId id="310" r:id="rId11"/>
    <p:sldId id="336" r:id="rId12"/>
    <p:sldId id="337" r:id="rId13"/>
    <p:sldId id="345" r:id="rId14"/>
    <p:sldId id="321" r:id="rId15"/>
    <p:sldId id="340" r:id="rId16"/>
    <p:sldId id="342" r:id="rId17"/>
    <p:sldId id="343" r:id="rId18"/>
    <p:sldId id="32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78922" autoAdjust="0"/>
  </p:normalViewPr>
  <p:slideViewPr>
    <p:cSldViewPr snapToGrid="0" snapToObjects="1">
      <p:cViewPr varScale="1">
        <p:scale>
          <a:sx n="92" d="100"/>
          <a:sy n="92" d="100"/>
        </p:scale>
        <p:origin x="1190" y="67"/>
      </p:cViewPr>
      <p:guideLst>
        <p:guide orient="horz" pos="1620"/>
        <p:guide pos="2880"/>
      </p:guideLst>
    </p:cSldViewPr>
  </p:slideViewPr>
  <p:notesTextViewPr>
    <p:cViewPr>
      <p:scale>
        <a:sx n="100" d="100"/>
        <a:sy n="100" d="100"/>
      </p:scale>
      <p:origin x="0" y="0"/>
    </p:cViewPr>
  </p:notesTextViewPr>
  <p:sorterViewPr>
    <p:cViewPr>
      <p:scale>
        <a:sx n="140" d="100"/>
        <a:sy n="140" d="100"/>
      </p:scale>
      <p:origin x="0" y="-144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A2960D-FA97-4912-B358-61769135F72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3AA152E-9CF5-4CB3-9D9E-E4EEA7A5CBB7}">
      <dgm:prSet phldrT="[Text]" custT="1"/>
      <dgm:spPr/>
      <dgm:t>
        <a:bodyPr/>
        <a:lstStyle/>
        <a:p>
          <a:r>
            <a:rPr lang="en-US" sz="1400" dirty="0" smtClean="0"/>
            <a:t>1980’s </a:t>
          </a:r>
        </a:p>
        <a:p>
          <a:r>
            <a:rPr lang="en-US" sz="1400" dirty="0" smtClean="0"/>
            <a:t>Electric Baseboard Heat</a:t>
          </a:r>
          <a:endParaRPr lang="en-US" sz="1400" dirty="0"/>
        </a:p>
      </dgm:t>
    </dgm:pt>
    <dgm:pt modelId="{6768BF86-3652-452C-B521-AA5E770ABE2F}" type="parTrans" cxnId="{2777557C-AAAD-402B-A53E-41E7DE57A5B6}">
      <dgm:prSet/>
      <dgm:spPr/>
      <dgm:t>
        <a:bodyPr/>
        <a:lstStyle/>
        <a:p>
          <a:endParaRPr lang="en-US" sz="1200"/>
        </a:p>
      </dgm:t>
    </dgm:pt>
    <dgm:pt modelId="{8989FD36-E668-41A2-AD8E-D1AFAAF3069E}" type="sibTrans" cxnId="{2777557C-AAAD-402B-A53E-41E7DE57A5B6}">
      <dgm:prSet/>
      <dgm:spPr>
        <a:solidFill>
          <a:schemeClr val="accent2"/>
        </a:solidFill>
      </dgm:spPr>
      <dgm:t>
        <a:bodyPr/>
        <a:lstStyle/>
        <a:p>
          <a:endParaRPr lang="en-US" sz="1200"/>
        </a:p>
      </dgm:t>
    </dgm:pt>
    <dgm:pt modelId="{B8607099-9C11-418A-AD6C-6806374C8A89}">
      <dgm:prSet phldrT="[Text]" custT="1"/>
      <dgm:spPr/>
      <dgm:t>
        <a:bodyPr/>
        <a:lstStyle/>
        <a:p>
          <a:r>
            <a:rPr lang="en-US" sz="1400" dirty="0" smtClean="0"/>
            <a:t>1990’s </a:t>
          </a:r>
        </a:p>
        <a:p>
          <a:r>
            <a:rPr lang="en-US" sz="1400" dirty="0" smtClean="0"/>
            <a:t>Delivered Fuels – Oil/Propane</a:t>
          </a:r>
          <a:endParaRPr lang="en-US" sz="1400" dirty="0"/>
        </a:p>
      </dgm:t>
    </dgm:pt>
    <dgm:pt modelId="{1BB5ED7D-3C76-45EC-971E-FBB113F2A5FE}" type="parTrans" cxnId="{32F06016-D569-4B00-AC2F-E6B64AD8B617}">
      <dgm:prSet/>
      <dgm:spPr/>
      <dgm:t>
        <a:bodyPr/>
        <a:lstStyle/>
        <a:p>
          <a:endParaRPr lang="en-US" sz="1200"/>
        </a:p>
      </dgm:t>
    </dgm:pt>
    <dgm:pt modelId="{DE6E00A6-A139-47D9-9B87-E279CEC6CDC7}" type="sibTrans" cxnId="{32F06016-D569-4B00-AC2F-E6B64AD8B617}">
      <dgm:prSet/>
      <dgm:spPr/>
      <dgm:t>
        <a:bodyPr/>
        <a:lstStyle/>
        <a:p>
          <a:endParaRPr lang="en-US" sz="1200"/>
        </a:p>
      </dgm:t>
    </dgm:pt>
    <dgm:pt modelId="{51A1A331-F417-4E5D-8B32-A2C1E8E40133}">
      <dgm:prSet phldrT="[Text]" custT="1"/>
      <dgm:spPr/>
      <dgm:t>
        <a:bodyPr/>
        <a:lstStyle/>
        <a:p>
          <a:r>
            <a:rPr lang="en-US" sz="1400" dirty="0" smtClean="0"/>
            <a:t>2000’s </a:t>
          </a:r>
        </a:p>
        <a:p>
          <a:r>
            <a:rPr lang="en-US" sz="1400" dirty="0" smtClean="0"/>
            <a:t>Natural Gas</a:t>
          </a:r>
          <a:endParaRPr lang="en-US" sz="1400" dirty="0"/>
        </a:p>
      </dgm:t>
    </dgm:pt>
    <dgm:pt modelId="{D20AAC2C-0A46-4EA0-8F90-A23AFD9F46B0}" type="parTrans" cxnId="{AB24C574-700C-434A-A803-797EE8966DE5}">
      <dgm:prSet/>
      <dgm:spPr/>
      <dgm:t>
        <a:bodyPr/>
        <a:lstStyle/>
        <a:p>
          <a:endParaRPr lang="en-US" sz="1200"/>
        </a:p>
      </dgm:t>
    </dgm:pt>
    <dgm:pt modelId="{A777A48A-5E6C-43EA-8CA5-D92A467908F8}" type="sibTrans" cxnId="{AB24C574-700C-434A-A803-797EE8966DE5}">
      <dgm:prSet/>
      <dgm:spPr/>
      <dgm:t>
        <a:bodyPr/>
        <a:lstStyle/>
        <a:p>
          <a:endParaRPr lang="en-US" sz="1200"/>
        </a:p>
      </dgm:t>
    </dgm:pt>
    <dgm:pt modelId="{03129357-6A0D-4DB5-BCDB-2E2A6ACF6CF4}">
      <dgm:prSet phldrT="[Text]" custT="1"/>
      <dgm:spPr/>
      <dgm:t>
        <a:bodyPr/>
        <a:lstStyle/>
        <a:p>
          <a:r>
            <a:rPr lang="en-US" sz="1400" dirty="0" smtClean="0"/>
            <a:t>2010’s </a:t>
          </a:r>
        </a:p>
        <a:p>
          <a:r>
            <a:rPr lang="en-US" sz="1400" dirty="0" smtClean="0"/>
            <a:t>Heat Pumps</a:t>
          </a:r>
          <a:endParaRPr lang="en-US" sz="1400" dirty="0"/>
        </a:p>
      </dgm:t>
    </dgm:pt>
    <dgm:pt modelId="{9CD22122-3D1F-4BF2-86B2-67E4137D9958}" type="parTrans" cxnId="{7D1548C7-5472-4B9A-A969-442AE9FEEFD5}">
      <dgm:prSet/>
      <dgm:spPr/>
      <dgm:t>
        <a:bodyPr/>
        <a:lstStyle/>
        <a:p>
          <a:endParaRPr lang="en-US" sz="1200"/>
        </a:p>
      </dgm:t>
    </dgm:pt>
    <dgm:pt modelId="{23F2101D-1978-4D1E-8E02-141D067F6582}" type="sibTrans" cxnId="{7D1548C7-5472-4B9A-A969-442AE9FEEFD5}">
      <dgm:prSet/>
      <dgm:spPr/>
      <dgm:t>
        <a:bodyPr/>
        <a:lstStyle/>
        <a:p>
          <a:endParaRPr lang="en-US" sz="1200"/>
        </a:p>
      </dgm:t>
    </dgm:pt>
    <dgm:pt modelId="{A9726D20-4966-4F5B-BA3C-9CBB8799A6F6}" type="pres">
      <dgm:prSet presAssocID="{A7A2960D-FA97-4912-B358-61769135F725}" presName="Name0" presStyleCnt="0">
        <dgm:presLayoutVars>
          <dgm:dir/>
          <dgm:resizeHandles val="exact"/>
        </dgm:presLayoutVars>
      </dgm:prSet>
      <dgm:spPr/>
      <dgm:t>
        <a:bodyPr/>
        <a:lstStyle/>
        <a:p>
          <a:endParaRPr lang="en-US"/>
        </a:p>
      </dgm:t>
    </dgm:pt>
    <dgm:pt modelId="{1B19C80E-58AE-4F5F-8C68-A58CCC6E32F5}" type="pres">
      <dgm:prSet presAssocID="{A7A2960D-FA97-4912-B358-61769135F725}" presName="cycle" presStyleCnt="0"/>
      <dgm:spPr/>
    </dgm:pt>
    <dgm:pt modelId="{0CB989E6-987A-4D2B-B2DC-54BAD892FE53}" type="pres">
      <dgm:prSet presAssocID="{43AA152E-9CF5-4CB3-9D9E-E4EEA7A5CBB7}" presName="nodeFirstNode" presStyleLbl="node1" presStyleIdx="0" presStyleCnt="4" custScaleX="73919" custScaleY="74880" custRadScaleRad="153126" custRadScaleInc="-1226">
        <dgm:presLayoutVars>
          <dgm:bulletEnabled val="1"/>
        </dgm:presLayoutVars>
      </dgm:prSet>
      <dgm:spPr/>
      <dgm:t>
        <a:bodyPr/>
        <a:lstStyle/>
        <a:p>
          <a:endParaRPr lang="en-US"/>
        </a:p>
      </dgm:t>
    </dgm:pt>
    <dgm:pt modelId="{75D48748-54BD-4D29-A72B-93A1399AF9F0}" type="pres">
      <dgm:prSet presAssocID="{8989FD36-E668-41A2-AD8E-D1AFAAF3069E}" presName="sibTransFirstNode" presStyleLbl="bgShp" presStyleIdx="0" presStyleCnt="1"/>
      <dgm:spPr/>
      <dgm:t>
        <a:bodyPr/>
        <a:lstStyle/>
        <a:p>
          <a:endParaRPr lang="en-US"/>
        </a:p>
      </dgm:t>
    </dgm:pt>
    <dgm:pt modelId="{0CF5F94B-CA05-4017-B928-C7322B172B73}" type="pres">
      <dgm:prSet presAssocID="{B8607099-9C11-418A-AD6C-6806374C8A89}" presName="nodeFollowingNodes" presStyleLbl="node1" presStyleIdx="1" presStyleCnt="4" custScaleX="76960" custScaleY="77413" custRadScaleRad="167428" custRadScaleInc="-8871">
        <dgm:presLayoutVars>
          <dgm:bulletEnabled val="1"/>
        </dgm:presLayoutVars>
      </dgm:prSet>
      <dgm:spPr/>
      <dgm:t>
        <a:bodyPr/>
        <a:lstStyle/>
        <a:p>
          <a:endParaRPr lang="en-US"/>
        </a:p>
      </dgm:t>
    </dgm:pt>
    <dgm:pt modelId="{C7157060-19D1-4690-8F1F-9B92BEEB11E1}" type="pres">
      <dgm:prSet presAssocID="{51A1A331-F417-4E5D-8B32-A2C1E8E40133}" presName="nodeFollowingNodes" presStyleLbl="node1" presStyleIdx="2" presStyleCnt="4" custScaleX="78191" custScaleY="74361" custRadScaleRad="124754" custRadScaleInc="-62697">
        <dgm:presLayoutVars>
          <dgm:bulletEnabled val="1"/>
        </dgm:presLayoutVars>
      </dgm:prSet>
      <dgm:spPr/>
      <dgm:t>
        <a:bodyPr/>
        <a:lstStyle/>
        <a:p>
          <a:endParaRPr lang="en-US"/>
        </a:p>
      </dgm:t>
    </dgm:pt>
    <dgm:pt modelId="{7C10CE81-48DE-457A-B2C8-6210F4314F4A}" type="pres">
      <dgm:prSet presAssocID="{03129357-6A0D-4DB5-BCDB-2E2A6ACF6CF4}" presName="nodeFollowingNodes" presStyleLbl="node1" presStyleIdx="3" presStyleCnt="4" custScaleX="74091" custScaleY="84658" custRadScaleRad="159029" custRadScaleInc="-48743">
        <dgm:presLayoutVars>
          <dgm:bulletEnabled val="1"/>
        </dgm:presLayoutVars>
      </dgm:prSet>
      <dgm:spPr/>
      <dgm:t>
        <a:bodyPr/>
        <a:lstStyle/>
        <a:p>
          <a:endParaRPr lang="en-US"/>
        </a:p>
      </dgm:t>
    </dgm:pt>
  </dgm:ptLst>
  <dgm:cxnLst>
    <dgm:cxn modelId="{AB24C574-700C-434A-A803-797EE8966DE5}" srcId="{A7A2960D-FA97-4912-B358-61769135F725}" destId="{51A1A331-F417-4E5D-8B32-A2C1E8E40133}" srcOrd="2" destOrd="0" parTransId="{D20AAC2C-0A46-4EA0-8F90-A23AFD9F46B0}" sibTransId="{A777A48A-5E6C-43EA-8CA5-D92A467908F8}"/>
    <dgm:cxn modelId="{32F06016-D569-4B00-AC2F-E6B64AD8B617}" srcId="{A7A2960D-FA97-4912-B358-61769135F725}" destId="{B8607099-9C11-418A-AD6C-6806374C8A89}" srcOrd="1" destOrd="0" parTransId="{1BB5ED7D-3C76-45EC-971E-FBB113F2A5FE}" sibTransId="{DE6E00A6-A139-47D9-9B87-E279CEC6CDC7}"/>
    <dgm:cxn modelId="{9FBD2A86-028D-4775-8E4F-20067764ADB7}" type="presOf" srcId="{8989FD36-E668-41A2-AD8E-D1AFAAF3069E}" destId="{75D48748-54BD-4D29-A72B-93A1399AF9F0}" srcOrd="0" destOrd="0" presId="urn:microsoft.com/office/officeart/2005/8/layout/cycle3"/>
    <dgm:cxn modelId="{7717833C-E190-432C-B104-0EE07C5DF369}" type="presOf" srcId="{03129357-6A0D-4DB5-BCDB-2E2A6ACF6CF4}" destId="{7C10CE81-48DE-457A-B2C8-6210F4314F4A}" srcOrd="0" destOrd="0" presId="urn:microsoft.com/office/officeart/2005/8/layout/cycle3"/>
    <dgm:cxn modelId="{2777557C-AAAD-402B-A53E-41E7DE57A5B6}" srcId="{A7A2960D-FA97-4912-B358-61769135F725}" destId="{43AA152E-9CF5-4CB3-9D9E-E4EEA7A5CBB7}" srcOrd="0" destOrd="0" parTransId="{6768BF86-3652-452C-B521-AA5E770ABE2F}" sibTransId="{8989FD36-E668-41A2-AD8E-D1AFAAF3069E}"/>
    <dgm:cxn modelId="{AA0A8B2B-B89C-45FC-BC83-165E70FA2708}" type="presOf" srcId="{51A1A331-F417-4E5D-8B32-A2C1E8E40133}" destId="{C7157060-19D1-4690-8F1F-9B92BEEB11E1}" srcOrd="0" destOrd="0" presId="urn:microsoft.com/office/officeart/2005/8/layout/cycle3"/>
    <dgm:cxn modelId="{2318BCD3-5C97-455B-A0BB-2E80C741AF76}" type="presOf" srcId="{A7A2960D-FA97-4912-B358-61769135F725}" destId="{A9726D20-4966-4F5B-BA3C-9CBB8799A6F6}" srcOrd="0" destOrd="0" presId="urn:microsoft.com/office/officeart/2005/8/layout/cycle3"/>
    <dgm:cxn modelId="{2CC20812-2CEF-4C42-AB74-647B8807FE98}" type="presOf" srcId="{B8607099-9C11-418A-AD6C-6806374C8A89}" destId="{0CF5F94B-CA05-4017-B928-C7322B172B73}" srcOrd="0" destOrd="0" presId="urn:microsoft.com/office/officeart/2005/8/layout/cycle3"/>
    <dgm:cxn modelId="{688C237D-5F96-4520-992E-89748CD61B1F}" type="presOf" srcId="{43AA152E-9CF5-4CB3-9D9E-E4EEA7A5CBB7}" destId="{0CB989E6-987A-4D2B-B2DC-54BAD892FE53}" srcOrd="0" destOrd="0" presId="urn:microsoft.com/office/officeart/2005/8/layout/cycle3"/>
    <dgm:cxn modelId="{7D1548C7-5472-4B9A-A969-442AE9FEEFD5}" srcId="{A7A2960D-FA97-4912-B358-61769135F725}" destId="{03129357-6A0D-4DB5-BCDB-2E2A6ACF6CF4}" srcOrd="3" destOrd="0" parTransId="{9CD22122-3D1F-4BF2-86B2-67E4137D9958}" sibTransId="{23F2101D-1978-4D1E-8E02-141D067F6582}"/>
    <dgm:cxn modelId="{689F179B-669E-4C94-A34D-9FF595E43FA1}" type="presParOf" srcId="{A9726D20-4966-4F5B-BA3C-9CBB8799A6F6}" destId="{1B19C80E-58AE-4F5F-8C68-A58CCC6E32F5}" srcOrd="0" destOrd="0" presId="urn:microsoft.com/office/officeart/2005/8/layout/cycle3"/>
    <dgm:cxn modelId="{F13442BF-787F-4389-AA60-DE915517C1B1}" type="presParOf" srcId="{1B19C80E-58AE-4F5F-8C68-A58CCC6E32F5}" destId="{0CB989E6-987A-4D2B-B2DC-54BAD892FE53}" srcOrd="0" destOrd="0" presId="urn:microsoft.com/office/officeart/2005/8/layout/cycle3"/>
    <dgm:cxn modelId="{769CA171-1E3C-4B30-A86B-229E94EEC46D}" type="presParOf" srcId="{1B19C80E-58AE-4F5F-8C68-A58CCC6E32F5}" destId="{75D48748-54BD-4D29-A72B-93A1399AF9F0}" srcOrd="1" destOrd="0" presId="urn:microsoft.com/office/officeart/2005/8/layout/cycle3"/>
    <dgm:cxn modelId="{175BB043-2F7D-4649-BF21-6D5D4CCD4B03}" type="presParOf" srcId="{1B19C80E-58AE-4F5F-8C68-A58CCC6E32F5}" destId="{0CF5F94B-CA05-4017-B928-C7322B172B73}" srcOrd="2" destOrd="0" presId="urn:microsoft.com/office/officeart/2005/8/layout/cycle3"/>
    <dgm:cxn modelId="{0CAC57BB-F351-4B16-9EF5-8618F1BDD09B}" type="presParOf" srcId="{1B19C80E-58AE-4F5F-8C68-A58CCC6E32F5}" destId="{C7157060-19D1-4690-8F1F-9B92BEEB11E1}" srcOrd="3" destOrd="0" presId="urn:microsoft.com/office/officeart/2005/8/layout/cycle3"/>
    <dgm:cxn modelId="{6DE9C7F1-76E4-4400-8E49-04B39402E8A1}" type="presParOf" srcId="{1B19C80E-58AE-4F5F-8C68-A58CCC6E32F5}" destId="{7C10CE81-48DE-457A-B2C8-6210F4314F4A}" srcOrd="4"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48748-54BD-4D29-A72B-93A1399AF9F0}">
      <dsp:nvSpPr>
        <dsp:cNvPr id="0" name=""/>
        <dsp:cNvSpPr/>
      </dsp:nvSpPr>
      <dsp:spPr>
        <a:xfrm>
          <a:off x="989135" y="19646"/>
          <a:ext cx="3347924" cy="3347924"/>
        </a:xfrm>
        <a:prstGeom prst="circularArrow">
          <a:avLst>
            <a:gd name="adj1" fmla="val 4668"/>
            <a:gd name="adj2" fmla="val 272909"/>
            <a:gd name="adj3" fmla="val 13894456"/>
            <a:gd name="adj4" fmla="val 17349096"/>
            <a:gd name="adj5" fmla="val 4847"/>
          </a:avLst>
        </a:prstGeom>
        <a:solidFill>
          <a:schemeClr val="accent2"/>
        </a:solidFill>
        <a:ln>
          <a:noFill/>
        </a:ln>
        <a:effectLst/>
      </dsp:spPr>
      <dsp:style>
        <a:lnRef idx="0">
          <a:scrgbClr r="0" g="0" b="0"/>
        </a:lnRef>
        <a:fillRef idx="1">
          <a:scrgbClr r="0" g="0" b="0"/>
        </a:fillRef>
        <a:effectRef idx="0">
          <a:scrgbClr r="0" g="0" b="0"/>
        </a:effectRef>
        <a:fontRef idx="minor"/>
      </dsp:style>
    </dsp:sp>
    <dsp:sp modelId="{0CB989E6-987A-4D2B-B2DC-54BAD892FE53}">
      <dsp:nvSpPr>
        <dsp:cNvPr id="0" name=""/>
        <dsp:cNvSpPr/>
      </dsp:nvSpPr>
      <dsp:spPr>
        <a:xfrm>
          <a:off x="1884518" y="0"/>
          <a:ext cx="1557159" cy="788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1980’s </a:t>
          </a:r>
        </a:p>
        <a:p>
          <a:pPr lvl="0" algn="ctr" defTabSz="622300">
            <a:lnSpc>
              <a:spcPct val="90000"/>
            </a:lnSpc>
            <a:spcBef>
              <a:spcPct val="0"/>
            </a:spcBef>
            <a:spcAft>
              <a:spcPct val="35000"/>
            </a:spcAft>
          </a:pPr>
          <a:r>
            <a:rPr lang="en-US" sz="1400" kern="1200" dirty="0" smtClean="0"/>
            <a:t>Electric Baseboard Heat</a:t>
          </a:r>
          <a:endParaRPr lang="en-US" sz="1400" kern="1200" dirty="0"/>
        </a:p>
      </dsp:txBody>
      <dsp:txXfrm>
        <a:off x="1923019" y="38501"/>
        <a:ext cx="1480157" cy="711699"/>
      </dsp:txXfrm>
    </dsp:sp>
    <dsp:sp modelId="{0CF5F94B-CA05-4017-B928-C7322B172B73}">
      <dsp:nvSpPr>
        <dsp:cNvPr id="0" name=""/>
        <dsp:cNvSpPr/>
      </dsp:nvSpPr>
      <dsp:spPr>
        <a:xfrm>
          <a:off x="3791910" y="1100147"/>
          <a:ext cx="1621220" cy="815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1990’s </a:t>
          </a:r>
        </a:p>
        <a:p>
          <a:pPr lvl="0" algn="ctr" defTabSz="622300">
            <a:lnSpc>
              <a:spcPct val="90000"/>
            </a:lnSpc>
            <a:spcBef>
              <a:spcPct val="0"/>
            </a:spcBef>
            <a:spcAft>
              <a:spcPct val="35000"/>
            </a:spcAft>
          </a:pPr>
          <a:r>
            <a:rPr lang="en-US" sz="1400" kern="1200" dirty="0" smtClean="0"/>
            <a:t>Delivered Fuels – Oil/Propane</a:t>
          </a:r>
          <a:endParaRPr lang="en-US" sz="1400" kern="1200" dirty="0"/>
        </a:p>
      </dsp:txBody>
      <dsp:txXfrm>
        <a:off x="3831714" y="1139951"/>
        <a:ext cx="1541612" cy="735773"/>
      </dsp:txXfrm>
    </dsp:sp>
    <dsp:sp modelId="{C7157060-19D1-4690-8F1F-9B92BEEB11E1}">
      <dsp:nvSpPr>
        <dsp:cNvPr id="0" name=""/>
        <dsp:cNvSpPr/>
      </dsp:nvSpPr>
      <dsp:spPr>
        <a:xfrm>
          <a:off x="2930951" y="2397944"/>
          <a:ext cx="1647151" cy="7832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2000’s </a:t>
          </a:r>
        </a:p>
        <a:p>
          <a:pPr lvl="0" algn="ctr" defTabSz="622300">
            <a:lnSpc>
              <a:spcPct val="90000"/>
            </a:lnSpc>
            <a:spcBef>
              <a:spcPct val="0"/>
            </a:spcBef>
            <a:spcAft>
              <a:spcPct val="35000"/>
            </a:spcAft>
          </a:pPr>
          <a:r>
            <a:rPr lang="en-US" sz="1400" kern="1200" dirty="0" smtClean="0"/>
            <a:t>Natural Gas</a:t>
          </a:r>
          <a:endParaRPr lang="en-US" sz="1400" kern="1200" dirty="0"/>
        </a:p>
      </dsp:txBody>
      <dsp:txXfrm>
        <a:off x="2969185" y="2436178"/>
        <a:ext cx="1570683" cy="706767"/>
      </dsp:txXfrm>
    </dsp:sp>
    <dsp:sp modelId="{7C10CE81-48DE-457A-B2C8-6210F4314F4A}">
      <dsp:nvSpPr>
        <dsp:cNvPr id="0" name=""/>
        <dsp:cNvSpPr/>
      </dsp:nvSpPr>
      <dsp:spPr>
        <a:xfrm>
          <a:off x="346886" y="2385013"/>
          <a:ext cx="1560782" cy="8916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2010’s </a:t>
          </a:r>
        </a:p>
        <a:p>
          <a:pPr lvl="0" algn="ctr" defTabSz="622300">
            <a:lnSpc>
              <a:spcPct val="90000"/>
            </a:lnSpc>
            <a:spcBef>
              <a:spcPct val="0"/>
            </a:spcBef>
            <a:spcAft>
              <a:spcPct val="35000"/>
            </a:spcAft>
          </a:pPr>
          <a:r>
            <a:rPr lang="en-US" sz="1400" kern="1200" dirty="0" smtClean="0"/>
            <a:t>Heat Pumps</a:t>
          </a:r>
          <a:endParaRPr lang="en-US" sz="1400" kern="1200" dirty="0"/>
        </a:p>
      </dsp:txBody>
      <dsp:txXfrm>
        <a:off x="390415" y="2428542"/>
        <a:ext cx="1473724" cy="80463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BECF35-5DD9-4C80-9712-CF84C9DF60A9}" type="datetimeFigureOut">
              <a:rPr lang="en-US" smtClean="0"/>
              <a:t>6/11/2019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D7D7F2-3C18-489E-9CB1-21939942BC5C}" type="slidenum">
              <a:rPr lang="en-US" smtClean="0"/>
              <a:t>‹#›</a:t>
            </a:fld>
            <a:endParaRPr lang="en-US"/>
          </a:p>
        </p:txBody>
      </p:sp>
    </p:spTree>
    <p:extLst>
      <p:ext uri="{BB962C8B-B14F-4D97-AF65-F5344CB8AC3E}">
        <p14:creationId xmlns:p14="http://schemas.microsoft.com/office/powerpoint/2010/main" val="32320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Tremendous growth in programs.  We are doing our best to consult with those that are both</a:t>
            </a:r>
            <a:r>
              <a:rPr lang="en-US" baseline="0" dirty="0" smtClean="0"/>
              <a:t> renewing existing programs, like those in the Northeast and Northwest, and those around the country that are just now taking their first dive into electrification programs with heat pumps. </a:t>
            </a:r>
            <a:endParaRPr lang="en-US" dirty="0"/>
          </a:p>
        </p:txBody>
      </p:sp>
      <p:sp>
        <p:nvSpPr>
          <p:cNvPr id="4" name="Slide Number Placeholder 3"/>
          <p:cNvSpPr>
            <a:spLocks noGrp="1"/>
          </p:cNvSpPr>
          <p:nvPr>
            <p:ph type="sldNum" sz="quarter" idx="10"/>
          </p:nvPr>
        </p:nvSpPr>
        <p:spPr/>
        <p:txBody>
          <a:bodyPr/>
          <a:lstStyle/>
          <a:p>
            <a:fld id="{1F7AFE71-D276-429F-8D97-B4E6346B0CB6}" type="slidenum">
              <a:rPr lang="en-US" smtClean="0"/>
              <a:t>1</a:t>
            </a:fld>
            <a:endParaRPr lang="en-US"/>
          </a:p>
        </p:txBody>
      </p:sp>
    </p:spTree>
    <p:extLst>
      <p:ext uri="{BB962C8B-B14F-4D97-AF65-F5344CB8AC3E}">
        <p14:creationId xmlns:p14="http://schemas.microsoft.com/office/powerpoint/2010/main" val="363048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another</a:t>
            </a:r>
            <a:r>
              <a:rPr lang="en-US" baseline="0" dirty="0" smtClean="0"/>
              <a:t> example of program development, we are working with utilities and states to create programs that have impact.  We know that most breakdowns occur in the peak periods where the HVAC systems is under more strain.  The graph above i</a:t>
            </a:r>
            <a:r>
              <a:rPr lang="en-US" dirty="0" smtClean="0"/>
              <a:t>llustrates</a:t>
            </a:r>
            <a:r>
              <a:rPr lang="en-US" baseline="0" dirty="0" smtClean="0"/>
              <a:t> (with a fictitious capacity curve) how a contractor is capacity constrained in Fall and Spring – turning work away.  Knowing these two facts, how can we incentivize customers to take action to replace a system PRIOR to failure when it is more likely that they will replace like-for-like, and not make the transition to a heat pump (which is not necessarily as easy to complete for an emergency, but rather more of a planned replacement), as well as take advantage of times when contractors have capacity.  We call these early retirement programs….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A7D821-EADF-469D-B1CE-FAFE5331A3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174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would be amazing if we had a fresh </a:t>
            </a:r>
            <a:r>
              <a:rPr lang="en-US" dirty="0" err="1" smtClean="0"/>
              <a:t>pallete</a:t>
            </a:r>
            <a:r>
              <a:rPr lang="en-US" dirty="0" smtClean="0"/>
              <a:t> like this, to build amazing energy efficient structures from scratch…</a:t>
            </a:r>
          </a:p>
          <a:p>
            <a:endParaRPr lang="en-US" dirty="0" smtClean="0"/>
          </a:p>
          <a:p>
            <a:r>
              <a:rPr lang="en-US" dirty="0" smtClean="0"/>
              <a:t>But unfortunately</a:t>
            </a:r>
            <a:r>
              <a:rPr lang="en-US" baseline="0" dirty="0" smtClean="0"/>
              <a:t> our </a:t>
            </a:r>
            <a:r>
              <a:rPr lang="en-US" baseline="0" dirty="0" err="1" smtClean="0"/>
              <a:t>pallete</a:t>
            </a:r>
            <a:r>
              <a:rPr lang="en-US" baseline="0" dirty="0" smtClean="0"/>
              <a:t> looks like this… incredibly inefficient buildings, crowding the landscape.  It will take a monumental effort to improve the efficiency and reduce the pollution being sent into the atmosphere from cities like New York.  </a:t>
            </a:r>
          </a:p>
          <a:p>
            <a:endParaRPr lang="en-US" baseline="0" dirty="0" smtClean="0"/>
          </a:p>
          <a:p>
            <a:r>
              <a:rPr lang="en-US" baseline="0" dirty="0" smtClean="0"/>
              <a:t>But the best news of all is that Heat Pumps are seen as THE solution on the demand side for buildings.  We just need to BE THERE for every new construction building and every building undergoing an HVAC retrofit – a mighty challenge, but an a mighty opportunity indeed….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7AFE71-D276-429F-8D97-B4E6346B0C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6583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this past</a:t>
            </a:r>
            <a:r>
              <a:rPr lang="en-US" baseline="0" dirty="0" smtClean="0"/>
              <a:t> year, nearly e</a:t>
            </a:r>
            <a:r>
              <a:rPr lang="en-US" dirty="0" smtClean="0"/>
              <a:t>very</a:t>
            </a:r>
            <a:r>
              <a:rPr lang="en-US" baseline="0" dirty="0" smtClean="0"/>
              <a:t> environmental organization, implementer, utility, states, cities have created a report showing that </a:t>
            </a:r>
            <a:r>
              <a:rPr lang="en-US" u="sng" baseline="0" dirty="0" smtClean="0"/>
              <a:t>electrification</a:t>
            </a:r>
            <a:r>
              <a:rPr lang="en-US" baseline="0" dirty="0" smtClean="0"/>
              <a:t> is the pathway to address climate change… EV’s for vehicles, and heat pumps for building </a:t>
            </a:r>
            <a:r>
              <a:rPr lang="en-US" baseline="0" dirty="0" err="1" smtClean="0"/>
              <a:t>decarbonization</a:t>
            </a:r>
            <a:r>
              <a:rPr lang="en-US" baseline="0" dirty="0" smtClean="0"/>
              <a:t>.  They all agree that Heat Pumps are the future of building heating and cooling in the US.</a:t>
            </a:r>
          </a:p>
          <a:p>
            <a:endParaRPr lang="en-US" baseline="0" dirty="0" smtClean="0"/>
          </a:p>
          <a:p>
            <a:r>
              <a:rPr lang="en-US" baseline="0" dirty="0" smtClean="0"/>
              <a:t>We are at the INTERSECTION of SCIENCE and TECHNOLOGY…. This issue is going to be solved using technology that has only been available to us for a short period… </a:t>
            </a:r>
          </a:p>
          <a:p>
            <a:endParaRPr lang="en-US" baseline="0" dirty="0" smtClean="0"/>
          </a:p>
          <a:p>
            <a:r>
              <a:rPr lang="en-US" baseline="0" dirty="0" smtClean="0"/>
              <a:t>It is OUR equipment, HEAT PUMPS, that are the present and Future solution to a past problem!!</a:t>
            </a:r>
            <a:endParaRPr lang="en-US" dirty="0"/>
          </a:p>
        </p:txBody>
      </p:sp>
      <p:sp>
        <p:nvSpPr>
          <p:cNvPr id="4" name="Slide Number Placeholder 3"/>
          <p:cNvSpPr>
            <a:spLocks noGrp="1"/>
          </p:cNvSpPr>
          <p:nvPr>
            <p:ph type="sldNum" sz="quarter" idx="10"/>
          </p:nvPr>
        </p:nvSpPr>
        <p:spPr/>
        <p:txBody>
          <a:bodyPr/>
          <a:lstStyle/>
          <a:p>
            <a:fld id="{F0071CB3-82AD-43F0-BD69-A06BFEC5A43D}" type="slidenum">
              <a:rPr lang="en-US" smtClean="0"/>
              <a:pPr/>
              <a:t>2</a:t>
            </a:fld>
            <a:endParaRPr lang="en-US"/>
          </a:p>
        </p:txBody>
      </p:sp>
    </p:spTree>
    <p:extLst>
      <p:ext uri="{BB962C8B-B14F-4D97-AF65-F5344CB8AC3E}">
        <p14:creationId xmlns:p14="http://schemas.microsoft.com/office/powerpoint/2010/main" val="160770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What is Strategic</a:t>
            </a:r>
            <a:r>
              <a:rPr lang="en-US" baseline="0" dirty="0" smtClean="0"/>
              <a:t> Electrification.  Concept is simple… decarbonize our electric grid by integrating more renewable electricity powered by wind and solar.  Then converting the heaviest GHG intensive users to electricity.  Electrify EVERYTHING.   For example, this chart shows that two major sectors are the highest users of GHG intensive fossil fuel use… light duty and heavy duty vehicles and commercial and residential buildings.  This explains the recent emphasis on electric vehicles to address the transportation sector.  Likewise, it is Heat Pumps that are being identified as the PRIMARY source of electrification in the builder sector.  In fact, 46% of all fossil use is attributable to residential and commercial space and water heating.  This is a very powerful endorsement for why our products are prime for huge growth.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BFA4BB-D14E-418F-AE4B-AA708A5F1A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3595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the same time as spending</a:t>
            </a:r>
            <a:r>
              <a:rPr lang="en-US" sz="1200" b="0" i="0" kern="1200" baseline="0" dirty="0" smtClean="0">
                <a:solidFill>
                  <a:schemeClr val="tx1"/>
                </a:solidFill>
                <a:effectLst/>
                <a:latin typeface="+mn-lt"/>
                <a:ea typeface="+mn-ea"/>
                <a:cs typeface="+mn-cs"/>
              </a:rPr>
              <a:t> increases to generate renewable electricity, the DEMAND side (the use of energy), is seeing record spending.  </a:t>
            </a:r>
            <a:r>
              <a:rPr lang="en-US" sz="1200" b="0" i="0" kern="1200" dirty="0" smtClean="0">
                <a:solidFill>
                  <a:schemeClr val="tx1"/>
                </a:solidFill>
                <a:effectLst/>
                <a:latin typeface="+mn-lt"/>
                <a:ea typeface="+mn-ea"/>
                <a:cs typeface="+mn-cs"/>
              </a:rPr>
              <a:t>Energy efficiency spending in North America is predicted to continue to grow significantly </a:t>
            </a:r>
            <a:r>
              <a:rPr lang="en-US" sz="1200" b="0" i="0" kern="1200" baseline="0" dirty="0" smtClean="0">
                <a:solidFill>
                  <a:schemeClr val="tx1"/>
                </a:solidFill>
                <a:effectLst/>
                <a:latin typeface="+mn-lt"/>
                <a:ea typeface="+mn-ea"/>
                <a:cs typeface="+mn-cs"/>
              </a:rPr>
              <a:t>over the next decade, and according to Navigant to nearly $11 Billion per year.</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Regarding ductless and VRF, we are seeing a double benefit – </a:t>
            </a:r>
          </a:p>
          <a:p>
            <a:r>
              <a:rPr lang="en-US" sz="1200" b="0" i="0" kern="1200" baseline="0" dirty="0" smtClean="0">
                <a:solidFill>
                  <a:schemeClr val="tx1"/>
                </a:solidFill>
                <a:effectLst/>
                <a:latin typeface="+mn-lt"/>
                <a:ea typeface="+mn-ea"/>
                <a:cs typeface="+mn-cs"/>
              </a:rPr>
              <a:t>-an incredible amount of NEW heat pump programs that are being created.</a:t>
            </a:r>
          </a:p>
          <a:p>
            <a:r>
              <a:rPr lang="en-US" sz="1200" b="0" i="0" kern="1200" baseline="0" dirty="0" smtClean="0">
                <a:solidFill>
                  <a:schemeClr val="tx1"/>
                </a:solidFill>
                <a:effectLst/>
                <a:latin typeface="+mn-lt"/>
                <a:ea typeface="+mn-ea"/>
                <a:cs typeface="+mn-cs"/>
              </a:rPr>
              <a:t>-an incredible amount of replacement programs – hug portions of that $11Billion being taken away from the former fossil fuel programs, and being reallocated to heat pumps!!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7AFE71-D276-429F-8D97-B4E6346B0CB6}" type="slidenum">
              <a:rPr lang="en-US" smtClean="0"/>
              <a:t>5</a:t>
            </a:fld>
            <a:endParaRPr lang="en-US"/>
          </a:p>
        </p:txBody>
      </p:sp>
    </p:spTree>
    <p:extLst>
      <p:ext uri="{BB962C8B-B14F-4D97-AF65-F5344CB8AC3E}">
        <p14:creationId xmlns:p14="http://schemas.microsoft.com/office/powerpoint/2010/main" val="2153992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same time, we are seeing tremendous</a:t>
            </a:r>
            <a:r>
              <a:rPr lang="en-US" baseline="0" dirty="0" smtClean="0"/>
              <a:t> emphasis on building more efficiently.  We are seeing more and more impactful policies that are both MANDATED and VOLUNTARY.</a:t>
            </a:r>
          </a:p>
          <a:p>
            <a:endParaRPr lang="en-US" baseline="0" dirty="0" smtClean="0"/>
          </a:p>
          <a:p>
            <a:r>
              <a:rPr lang="en-US" baseline="0" dirty="0" smtClean="0"/>
              <a:t>Mandates would include more stringent building codes, like CA Title 24 requiring all new construction to be net zero by 2020, or stretch codes that many of you are seeing in your states, cities and municipalities.</a:t>
            </a:r>
          </a:p>
          <a:p>
            <a:endParaRPr lang="en-US" baseline="0" dirty="0" smtClean="0"/>
          </a:p>
          <a:p>
            <a:r>
              <a:rPr lang="en-US" baseline="0" dirty="0" smtClean="0"/>
              <a:t>Voluntary programs include things like Passive House, Energy Star Homes, and the fast growing trend to build ZNE.  </a:t>
            </a:r>
          </a:p>
          <a:p>
            <a:endParaRPr lang="en-US" baseline="0" dirty="0" smtClean="0"/>
          </a:p>
          <a:p>
            <a:r>
              <a:rPr lang="en-US" dirty="0" smtClean="0"/>
              <a:t>Zero (net) energy (ZE, ZNE) – buildings produce enough energy onsite to meet its own needs on an annual basis.</a:t>
            </a:r>
          </a:p>
          <a:p>
            <a:endParaRPr lang="en-US" dirty="0" smtClean="0"/>
          </a:p>
          <a:p>
            <a:r>
              <a:rPr lang="en-US" dirty="0" smtClean="0"/>
              <a:t>2017 saw a 70% increase in ZE units, versus a 33% increase in 2016.  Growth in 2018 is expected to be</a:t>
            </a:r>
            <a:r>
              <a:rPr lang="en-US" baseline="0" dirty="0" smtClean="0"/>
              <a:t> even greater…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0071CB3-82AD-43F0-BD69-A06BFEC5A43D}" type="slidenum">
              <a:rPr lang="en-US" smtClean="0"/>
              <a:pPr/>
              <a:t>6</a:t>
            </a:fld>
            <a:endParaRPr lang="en-US"/>
          </a:p>
        </p:txBody>
      </p:sp>
    </p:spTree>
    <p:extLst>
      <p:ext uri="{BB962C8B-B14F-4D97-AF65-F5344CB8AC3E}">
        <p14:creationId xmlns:p14="http://schemas.microsoft.com/office/powerpoint/2010/main" val="89413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7D7F2-3C18-489E-9CB1-21939942BC5C}" type="slidenum">
              <a:rPr lang="en-US" smtClean="0"/>
              <a:t>8</a:t>
            </a:fld>
            <a:endParaRPr lang="en-US"/>
          </a:p>
        </p:txBody>
      </p:sp>
    </p:spTree>
    <p:extLst>
      <p:ext uri="{BB962C8B-B14F-4D97-AF65-F5344CB8AC3E}">
        <p14:creationId xmlns:p14="http://schemas.microsoft.com/office/powerpoint/2010/main" val="272294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7D7F2-3C18-489E-9CB1-21939942BC5C}" type="slidenum">
              <a:rPr lang="en-US" smtClean="0"/>
              <a:t>9</a:t>
            </a:fld>
            <a:endParaRPr lang="en-US"/>
          </a:p>
        </p:txBody>
      </p:sp>
    </p:spTree>
    <p:extLst>
      <p:ext uri="{BB962C8B-B14F-4D97-AF65-F5344CB8AC3E}">
        <p14:creationId xmlns:p14="http://schemas.microsoft.com/office/powerpoint/2010/main" val="1459219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latin typeface="Times New Roman" panose="02020603050405020304" pitchFamily="18" charset="0"/>
                <a:ea typeface="Times New Roman" panose="02020603050405020304" pitchFamily="18" charset="0"/>
              </a:rPr>
              <a:t>Do you think we have a confused market out there? I mean, we spent the last 40 years confusing the public about what they</a:t>
            </a:r>
            <a:r>
              <a:rPr lang="en-US" sz="1200" baseline="0" dirty="0" smtClean="0">
                <a:solidFill>
                  <a:schemeClr val="bg1"/>
                </a:solidFill>
                <a:latin typeface="Times New Roman" panose="02020603050405020304" pitchFamily="18" charset="0"/>
                <a:ea typeface="Times New Roman" panose="02020603050405020304" pitchFamily="18" charset="0"/>
              </a:rPr>
              <a:t> should heat their homes with</a:t>
            </a:r>
            <a:r>
              <a:rPr lang="en-US" sz="1200" dirty="0" smtClean="0">
                <a:solidFill>
                  <a:schemeClr val="bg1"/>
                </a:solidFill>
                <a:latin typeface="Times New Roman" panose="02020603050405020304" pitchFamily="18" charset="0"/>
                <a:ea typeface="Times New Roman" panose="02020603050405020304" pitchFamily="18" charset="0"/>
              </a:rPr>
              <a:t>. In the 70s it was the Oil embargo and we try to convince people to convert to electric heat. In the 80’s it was a conversion to delivered fuels, and things</a:t>
            </a:r>
            <a:r>
              <a:rPr lang="en-US" sz="1200" baseline="0" dirty="0" smtClean="0">
                <a:solidFill>
                  <a:schemeClr val="bg1"/>
                </a:solidFill>
                <a:latin typeface="Times New Roman" panose="02020603050405020304" pitchFamily="18" charset="0"/>
                <a:ea typeface="Times New Roman" panose="02020603050405020304" pitchFamily="18" charset="0"/>
              </a:rPr>
              <a:t> like propane and oil trucks dotted the neighborhoods.  </a:t>
            </a:r>
            <a:r>
              <a:rPr lang="en-US" sz="1200" dirty="0" smtClean="0">
                <a:solidFill>
                  <a:schemeClr val="bg1"/>
                </a:solidFill>
                <a:latin typeface="Times New Roman" panose="02020603050405020304" pitchFamily="18" charset="0"/>
                <a:ea typeface="Times New Roman" panose="02020603050405020304" pitchFamily="18" charset="0"/>
              </a:rPr>
              <a:t>In the 90s we tried to convert people from oil to natural gas. The 2000s now we’re trying to get people off of electric you an offer will end up electricity back in the public not be confused.  </a:t>
            </a:r>
          </a:p>
          <a:p>
            <a:endParaRPr lang="en-US" sz="1200" dirty="0" smtClean="0">
              <a:solidFill>
                <a:schemeClr val="bg1"/>
              </a:solidFill>
              <a:latin typeface="Times New Roman" panose="02020603050405020304" pitchFamily="18" charset="0"/>
              <a:ea typeface="Times New Roman" panose="02020603050405020304" pitchFamily="18" charset="0"/>
            </a:endParaRPr>
          </a:p>
          <a:p>
            <a:r>
              <a:rPr lang="en-US" sz="1200" dirty="0" smtClean="0">
                <a:solidFill>
                  <a:schemeClr val="bg1"/>
                </a:solidFill>
                <a:latin typeface="Times New Roman" panose="02020603050405020304" pitchFamily="18" charset="0"/>
                <a:ea typeface="Times New Roman" panose="02020603050405020304" pitchFamily="18" charset="0"/>
              </a:rPr>
              <a:t>The</a:t>
            </a:r>
            <a:r>
              <a:rPr lang="en-US" sz="1200" baseline="0" dirty="0" smtClean="0">
                <a:solidFill>
                  <a:schemeClr val="bg1"/>
                </a:solidFill>
                <a:latin typeface="Times New Roman" panose="02020603050405020304" pitchFamily="18" charset="0"/>
                <a:ea typeface="Times New Roman" panose="02020603050405020304" pitchFamily="18" charset="0"/>
              </a:rPr>
              <a:t> important point is HOW we communicate that the technology has changed, both: </a:t>
            </a:r>
          </a:p>
          <a:p>
            <a:r>
              <a:rPr lang="en-US" sz="1200" baseline="0" dirty="0" smtClean="0">
                <a:solidFill>
                  <a:schemeClr val="bg1"/>
                </a:solidFill>
                <a:latin typeface="Times New Roman" panose="02020603050405020304" pitchFamily="18" charset="0"/>
                <a:ea typeface="Times New Roman" panose="02020603050405020304" pitchFamily="18" charset="0"/>
              </a:rPr>
              <a:t>-Yes we are asking you to go back to the future and consider adopting ELECTRIC heating and cooling</a:t>
            </a:r>
          </a:p>
          <a:p>
            <a:r>
              <a:rPr lang="en-US" sz="1200" baseline="0" dirty="0" smtClean="0">
                <a:solidFill>
                  <a:schemeClr val="bg1"/>
                </a:solidFill>
                <a:latin typeface="Times New Roman" panose="02020603050405020304" pitchFamily="18" charset="0"/>
                <a:ea typeface="Times New Roman" panose="02020603050405020304" pitchFamily="18" charset="0"/>
              </a:rPr>
              <a:t>– heat pumps are now much more efficient and able to heat to low temperatures – this is not your father’s heat pump…</a:t>
            </a:r>
          </a:p>
          <a:p>
            <a:endParaRPr lang="en-US" sz="1200" dirty="0" smtClean="0">
              <a:solidFill>
                <a:schemeClr val="bg1"/>
              </a:solidFill>
              <a:latin typeface="Times New Roman" panose="02020603050405020304" pitchFamily="18" charset="0"/>
              <a:ea typeface="Times New Roman" panose="02020603050405020304" pitchFamily="18" charset="0"/>
            </a:endParaRPr>
          </a:p>
          <a:p>
            <a:endParaRPr lang="en-US" sz="1200" dirty="0" smtClean="0">
              <a:solidFill>
                <a:schemeClr val="bg1"/>
              </a:solidFill>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D7D7F2-3C18-489E-9CB1-21939942BC5C}" type="slidenum">
              <a:rPr lang="en-US" smtClean="0"/>
              <a:t>11</a:t>
            </a:fld>
            <a:endParaRPr lang="en-US"/>
          </a:p>
        </p:txBody>
      </p:sp>
    </p:spTree>
    <p:extLst>
      <p:ext uri="{BB962C8B-B14F-4D97-AF65-F5344CB8AC3E}">
        <p14:creationId xmlns:p14="http://schemas.microsoft.com/office/powerpoint/2010/main" val="2530034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7D7F2-3C18-489E-9CB1-21939942BC5C}" type="slidenum">
              <a:rPr lang="en-US" smtClean="0"/>
              <a:t>12</a:t>
            </a:fld>
            <a:endParaRPr lang="en-US"/>
          </a:p>
        </p:txBody>
      </p:sp>
    </p:spTree>
    <p:extLst>
      <p:ext uri="{BB962C8B-B14F-4D97-AF65-F5344CB8AC3E}">
        <p14:creationId xmlns:p14="http://schemas.microsoft.com/office/powerpoint/2010/main" val="3079251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25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72909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1480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04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15331"/>
          </a:xfrm>
          <a:prstGeom prst="rect">
            <a:avLst/>
          </a:prstGeom>
        </p:spPr>
        <p:txBody>
          <a:bodyPr/>
          <a:lstStyle>
            <a:lvl1pPr>
              <a:defRPr sz="3200">
                <a:latin typeface="Arial Narrow" pitchFamily="34" charset="0"/>
              </a:defRPr>
            </a:lvl1pPr>
            <a:lvl2pPr>
              <a:defRPr sz="2800">
                <a:latin typeface="Arial Narrow" pitchFamily="34" charset="0"/>
              </a:defRPr>
            </a:lvl2pPr>
            <a:lvl3pPr>
              <a:defRPr sz="2400">
                <a:latin typeface="Arial Narrow" pitchFamily="34" charset="0"/>
              </a:defRPr>
            </a:lvl3pPr>
            <a:lvl4pPr>
              <a:defRPr sz="2000">
                <a:latin typeface="Arial Narrow" pitchFamily="34" charset="0"/>
              </a:defRPr>
            </a:lvl4pPr>
            <a:lvl5pPr>
              <a:defRPr sz="2000">
                <a:latin typeface="Arial Narrow"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076325"/>
            <a:ext cx="3008313" cy="345850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739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atin typeface="Arial Narrow"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860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7" name="Rectangle 6"/>
          <p:cNvSpPr/>
          <p:nvPr userDrawn="1"/>
        </p:nvSpPr>
        <p:spPr>
          <a:xfrm>
            <a:off x="6923785" y="223482"/>
            <a:ext cx="2113124" cy="489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6" name="Slide Number Placeholder 5"/>
          <p:cNvSpPr>
            <a:spLocks noGrp="1"/>
          </p:cNvSpPr>
          <p:nvPr>
            <p:ph type="sldNum" sz="quarter" idx="12"/>
          </p:nvPr>
        </p:nvSpPr>
        <p:spPr>
          <a:xfrm>
            <a:off x="8247017" y="4874244"/>
            <a:ext cx="395222" cy="294894"/>
          </a:xfrm>
          <a:prstGeom prst="rect">
            <a:avLst/>
          </a:prstGeom>
        </p:spPr>
        <p:txBody>
          <a:bodyPr lIns="91425" tIns="45713" rIns="91425" bIns="45713"/>
          <a:lstStyle>
            <a:lvl1pPr>
              <a:defRPr sz="1000">
                <a:solidFill>
                  <a:schemeClr val="accent3"/>
                </a:solidFill>
                <a:latin typeface="Calibri" panose="020F0502020204030204" pitchFamily="34" charset="0"/>
              </a:defRPr>
            </a:lvl1pPr>
          </a:lstStyle>
          <a:p>
            <a:fld id="{1B79225A-044F-47AC-A466-ADAA88F41AF1}" type="slidenum">
              <a:rPr lang="en-US" smtClean="0"/>
              <a:pPr/>
              <a:t>‹#›</a:t>
            </a:fld>
            <a:endParaRPr lang="en-US" dirty="0"/>
          </a:p>
        </p:txBody>
      </p:sp>
      <p:sp>
        <p:nvSpPr>
          <p:cNvPr id="2" name="Title 1"/>
          <p:cNvSpPr>
            <a:spLocks noGrp="1"/>
          </p:cNvSpPr>
          <p:nvPr>
            <p:ph type="title"/>
          </p:nvPr>
        </p:nvSpPr>
        <p:spPr>
          <a:xfrm>
            <a:off x="501326" y="273845"/>
            <a:ext cx="6344318" cy="490085"/>
          </a:xfrm>
          <a:prstGeom prst="rect">
            <a:avLst/>
          </a:prstGeom>
        </p:spPr>
        <p:txBody>
          <a:bodyPr lIns="91425" tIns="45713" rIns="91425" bIns="45713"/>
          <a:lstStyle/>
          <a:p>
            <a:r>
              <a:rPr lang="en-US"/>
              <a:t>Click to edit Master title style</a:t>
            </a:r>
            <a:endParaRPr lang="en-US" dirty="0"/>
          </a:p>
        </p:txBody>
      </p:sp>
      <p:sp>
        <p:nvSpPr>
          <p:cNvPr id="3" name="Content Placeholder 2"/>
          <p:cNvSpPr>
            <a:spLocks noGrp="1"/>
          </p:cNvSpPr>
          <p:nvPr>
            <p:ph idx="1"/>
          </p:nvPr>
        </p:nvSpPr>
        <p:spPr>
          <a:xfrm>
            <a:off x="501325" y="989815"/>
            <a:ext cx="8284456" cy="3642908"/>
          </a:xfrm>
          <a:prstGeom prst="rect">
            <a:avLst/>
          </a:prstGeom>
        </p:spPr>
        <p:txBody>
          <a:bodyPr lIns="91425" tIns="45713" rIns="91425" bIns="45713"/>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29381" y="4874245"/>
            <a:ext cx="5577840" cy="292593"/>
          </a:xfrm>
          <a:prstGeom prst="rect">
            <a:avLst/>
          </a:prstGeom>
        </p:spPr>
        <p:txBody>
          <a:bodyPr lIns="91425" tIns="45713" rIns="91425" bIns="45713"/>
          <a:lstStyle>
            <a:lvl1pPr>
              <a:defRPr>
                <a:solidFill>
                  <a:schemeClr val="accent3"/>
                </a:solidFill>
              </a:defRPr>
            </a:lvl1pPr>
          </a:lstStyle>
          <a:p>
            <a:r>
              <a:rPr lang="en-US" dirty="0"/>
              <a:t>www.synapse-energy.com  |  ©2017 Synapse Energy Economics Inc. All rights reserved.</a:t>
            </a:r>
          </a:p>
        </p:txBody>
      </p:sp>
      <p:sp>
        <p:nvSpPr>
          <p:cNvPr id="8" name="Text Placeholder 7"/>
          <p:cNvSpPr>
            <a:spLocks noGrp="1"/>
          </p:cNvSpPr>
          <p:nvPr>
            <p:ph type="body" sz="quarter" idx="13" hasCustomPrompt="1"/>
          </p:nvPr>
        </p:nvSpPr>
        <p:spPr>
          <a:xfrm>
            <a:off x="6428742" y="4935035"/>
            <a:ext cx="2009085" cy="184666"/>
          </a:xfrm>
          <a:prstGeom prst="rect">
            <a:avLst/>
          </a:prstGeom>
        </p:spPr>
        <p:txBody>
          <a:bodyPr lIns="91425" tIns="45713" rIns="91425" bIns="45713">
            <a:noAutofit/>
          </a:bodyPr>
          <a:lstStyle>
            <a:lvl1pPr marL="0" indent="0" algn="r" defTabSz="914251" rtl="0" eaLnBrk="1" latinLnBrk="0" hangingPunct="1">
              <a:lnSpc>
                <a:spcPct val="100000"/>
              </a:lnSpc>
              <a:spcBef>
                <a:spcPts val="0"/>
              </a:spcBef>
              <a:buFontTx/>
              <a:buNone/>
              <a:defRPr lang="en-US" sz="1000" kern="1200" dirty="0" smtClean="0">
                <a:solidFill>
                  <a:schemeClr val="accent3"/>
                </a:solidFill>
                <a:latin typeface="Calibri" panose="020F0502020204030204" pitchFamily="34" charset="0"/>
                <a:ea typeface="+mn-ea"/>
                <a:cs typeface="+mn-cs"/>
              </a:defRPr>
            </a:lvl1pPr>
          </a:lstStyle>
          <a:p>
            <a:pPr lvl="0"/>
            <a:r>
              <a:rPr lang="en-US" dirty="0"/>
              <a:t>Click to edit Presenter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3881" y="204945"/>
            <a:ext cx="2290118" cy="542639"/>
          </a:xfrm>
          <a:prstGeom prst="rect">
            <a:avLst/>
          </a:prstGeom>
        </p:spPr>
      </p:pic>
    </p:spTree>
    <p:extLst>
      <p:ext uri="{BB962C8B-B14F-4D97-AF65-F5344CB8AC3E}">
        <p14:creationId xmlns:p14="http://schemas.microsoft.com/office/powerpoint/2010/main" val="3720922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506176-EC50-44FE-88E2-CDE9397F1683}"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381F-D6A5-4EA7-9028-4CAB3047CBDF}" type="slidenum">
              <a:rPr lang="en-US" smtClean="0"/>
              <a:pPr/>
              <a:t>‹#›</a:t>
            </a:fld>
            <a:endParaRPr lang="en-US" dirty="0"/>
          </a:p>
        </p:txBody>
      </p:sp>
      <p:sp>
        <p:nvSpPr>
          <p:cNvPr id="8" name="Half Frame 7"/>
          <p:cNvSpPr/>
          <p:nvPr userDrawn="1"/>
        </p:nvSpPr>
        <p:spPr>
          <a:xfrm rot="16200000">
            <a:off x="904875" y="3152775"/>
            <a:ext cx="1085850" cy="2895600"/>
          </a:xfrm>
          <a:prstGeom prst="halfFrame">
            <a:avLst>
              <a:gd name="adj1" fmla="val 13007"/>
              <a:gd name="adj2" fmla="val 10930"/>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pic>
        <p:nvPicPr>
          <p:cNvPr id="2050" name="Picture 2" descr="C:\AA - JHanley MEUS &amp; Personal Files\Logos\ME-2color 020116.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4498848"/>
            <a:ext cx="1335024" cy="4251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AA - JHanley MEUS &amp; Personal Files\Logos\MCP landscape 020116.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58000" y="4780338"/>
            <a:ext cx="2057400" cy="19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647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06176-EC50-44FE-88E2-CDE9397F1683}"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381F-D6A5-4EA7-9028-4CAB3047CBDF}" type="slidenum">
              <a:rPr lang="en-US" smtClean="0"/>
              <a:pPr/>
              <a:t>‹#›</a:t>
            </a:fld>
            <a:endParaRPr lang="en-US" dirty="0"/>
          </a:p>
        </p:txBody>
      </p:sp>
      <p:sp>
        <p:nvSpPr>
          <p:cNvPr id="7" name="Half Frame 6"/>
          <p:cNvSpPr/>
          <p:nvPr userDrawn="1"/>
        </p:nvSpPr>
        <p:spPr>
          <a:xfrm rot="16200000">
            <a:off x="904875" y="3152775"/>
            <a:ext cx="1085850" cy="2895600"/>
          </a:xfrm>
          <a:prstGeom prst="halfFrame">
            <a:avLst>
              <a:gd name="adj1" fmla="val 13007"/>
              <a:gd name="adj2" fmla="val 10930"/>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pic>
        <p:nvPicPr>
          <p:cNvPr id="8" name="Picture 2" descr="C:\AA - JHanley MEUS &amp; Personal Files\Logos\ME-2color 020116.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4498848"/>
            <a:ext cx="1335024" cy="4251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AA - JHanley MEUS &amp; Personal Files\Logos\MCP landscape 020116.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58000" y="4780338"/>
            <a:ext cx="2057400" cy="19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952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06176-EC50-44FE-88E2-CDE9397F1683}"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381F-D6A5-4EA7-9028-4CAB3047CBDF}" type="slidenum">
              <a:rPr lang="en-US" smtClean="0"/>
              <a:pPr/>
              <a:t>‹#›</a:t>
            </a:fld>
            <a:endParaRPr lang="en-US" dirty="0"/>
          </a:p>
        </p:txBody>
      </p:sp>
    </p:spTree>
    <p:extLst>
      <p:ext uri="{BB962C8B-B14F-4D97-AF65-F5344CB8AC3E}">
        <p14:creationId xmlns:p14="http://schemas.microsoft.com/office/powerpoint/2010/main" val="3043044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506176-EC50-44FE-88E2-CDE9397F1683}" type="datetimeFigureOut">
              <a:rPr lang="en-US" smtClean="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E381F-D6A5-4EA7-9028-4CAB3047CBDF}" type="slidenum">
              <a:rPr lang="en-US" smtClean="0"/>
              <a:pPr/>
              <a:t>‹#›</a:t>
            </a:fld>
            <a:endParaRPr lang="en-US" dirty="0"/>
          </a:p>
        </p:txBody>
      </p:sp>
    </p:spTree>
    <p:extLst>
      <p:ext uri="{BB962C8B-B14F-4D97-AF65-F5344CB8AC3E}">
        <p14:creationId xmlns:p14="http://schemas.microsoft.com/office/powerpoint/2010/main" val="3596612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506176-EC50-44FE-88E2-CDE9397F1683}" type="datetimeFigureOut">
              <a:rPr lang="en-US" smtClean="0"/>
              <a:pPr/>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EE381F-D6A5-4EA7-9028-4CAB3047CBDF}" type="slidenum">
              <a:rPr lang="en-US" smtClean="0"/>
              <a:pPr/>
              <a:t>‹#›</a:t>
            </a:fld>
            <a:endParaRPr lang="en-US" dirty="0"/>
          </a:p>
        </p:txBody>
      </p:sp>
    </p:spTree>
    <p:extLst>
      <p:ext uri="{BB962C8B-B14F-4D97-AF65-F5344CB8AC3E}">
        <p14:creationId xmlns:p14="http://schemas.microsoft.com/office/powerpoint/2010/main" val="788904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506176-EC50-44FE-88E2-CDE9397F1683}" type="datetimeFigureOut">
              <a:rPr lang="en-US" smtClean="0"/>
              <a:pPr/>
              <a:t>6/11/2019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EE381F-D6A5-4EA7-9028-4CAB3047CBDF}" type="slidenum">
              <a:rPr lang="en-US" smtClean="0"/>
              <a:pPr/>
              <a:t>‹#›</a:t>
            </a:fld>
            <a:endParaRPr lang="en-US" dirty="0"/>
          </a:p>
        </p:txBody>
      </p:sp>
    </p:spTree>
    <p:extLst>
      <p:ext uri="{BB962C8B-B14F-4D97-AF65-F5344CB8AC3E}">
        <p14:creationId xmlns:p14="http://schemas.microsoft.com/office/powerpoint/2010/main" val="86693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fld id="{F9E51136-5466-4FF8-88C8-02123B331B72}" type="datetimeFigureOut">
              <a:rPr lang="en-US" smtClean="0"/>
              <a:t>6/11/2019</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p>
            <a:fld id="{CF219FF4-D958-42A6-9FE2-C76F3DB72BAC}" type="slidenum">
              <a:rPr lang="en-US" smtClean="0"/>
              <a:t>‹#›</a:t>
            </a:fld>
            <a:endParaRPr lang="en-US"/>
          </a:p>
        </p:txBody>
      </p:sp>
    </p:spTree>
    <p:extLst>
      <p:ext uri="{BB962C8B-B14F-4D97-AF65-F5344CB8AC3E}">
        <p14:creationId xmlns:p14="http://schemas.microsoft.com/office/powerpoint/2010/main" val="3214507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06176-EC50-44FE-88E2-CDE9397F1683}" type="datetimeFigureOut">
              <a:rPr lang="en-US" smtClean="0"/>
              <a:pPr/>
              <a:t>6/11/2019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EE381F-D6A5-4EA7-9028-4CAB3047CBDF}" type="slidenum">
              <a:rPr lang="en-US" smtClean="0"/>
              <a:pPr/>
              <a:t>‹#›</a:t>
            </a:fld>
            <a:endParaRPr lang="en-US" dirty="0"/>
          </a:p>
        </p:txBody>
      </p:sp>
    </p:spTree>
    <p:extLst>
      <p:ext uri="{BB962C8B-B14F-4D97-AF65-F5344CB8AC3E}">
        <p14:creationId xmlns:p14="http://schemas.microsoft.com/office/powerpoint/2010/main" val="75708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06176-EC50-44FE-88E2-CDE9397F1683}" type="datetimeFigureOut">
              <a:rPr lang="en-US" smtClean="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E381F-D6A5-4EA7-9028-4CAB3047CBDF}" type="slidenum">
              <a:rPr lang="en-US" smtClean="0"/>
              <a:pPr/>
              <a:t>‹#›</a:t>
            </a:fld>
            <a:endParaRPr lang="en-US" dirty="0"/>
          </a:p>
        </p:txBody>
      </p:sp>
    </p:spTree>
    <p:extLst>
      <p:ext uri="{BB962C8B-B14F-4D97-AF65-F5344CB8AC3E}">
        <p14:creationId xmlns:p14="http://schemas.microsoft.com/office/powerpoint/2010/main" val="2874604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06176-EC50-44FE-88E2-CDE9397F1683}" type="datetimeFigureOut">
              <a:rPr lang="en-US" smtClean="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E381F-D6A5-4EA7-9028-4CAB3047CBDF}" type="slidenum">
              <a:rPr lang="en-US" smtClean="0"/>
              <a:pPr/>
              <a:t>‹#›</a:t>
            </a:fld>
            <a:endParaRPr lang="en-US" dirty="0"/>
          </a:p>
        </p:txBody>
      </p:sp>
    </p:spTree>
    <p:extLst>
      <p:ext uri="{BB962C8B-B14F-4D97-AF65-F5344CB8AC3E}">
        <p14:creationId xmlns:p14="http://schemas.microsoft.com/office/powerpoint/2010/main" val="1335959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06176-EC50-44FE-88E2-CDE9397F1683}"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381F-D6A5-4EA7-9028-4CAB3047CBDF}" type="slidenum">
              <a:rPr lang="en-US" smtClean="0"/>
              <a:pPr/>
              <a:t>‹#›</a:t>
            </a:fld>
            <a:endParaRPr lang="en-US" dirty="0"/>
          </a:p>
        </p:txBody>
      </p:sp>
    </p:spTree>
    <p:extLst>
      <p:ext uri="{BB962C8B-B14F-4D97-AF65-F5344CB8AC3E}">
        <p14:creationId xmlns:p14="http://schemas.microsoft.com/office/powerpoint/2010/main" val="2312049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06176-EC50-44FE-88E2-CDE9397F1683}" type="datetimeFigureOut">
              <a:rPr lang="en-US" smtClean="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381F-D6A5-4EA7-9028-4CAB3047CBDF}" type="slidenum">
              <a:rPr lang="en-US" smtClean="0"/>
              <a:pPr/>
              <a:t>‹#›</a:t>
            </a:fld>
            <a:endParaRPr lang="en-US" dirty="0"/>
          </a:p>
        </p:txBody>
      </p:sp>
    </p:spTree>
    <p:extLst>
      <p:ext uri="{BB962C8B-B14F-4D97-AF65-F5344CB8AC3E}">
        <p14:creationId xmlns:p14="http://schemas.microsoft.com/office/powerpoint/2010/main" val="1630688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ontent 1">
    <p:spTree>
      <p:nvGrpSpPr>
        <p:cNvPr id="1" name=""/>
        <p:cNvGrpSpPr/>
        <p:nvPr/>
      </p:nvGrpSpPr>
      <p:grpSpPr>
        <a:xfrm>
          <a:off x="0" y="0"/>
          <a:ext cx="0" cy="0"/>
          <a:chOff x="0" y="0"/>
          <a:chExt cx="0" cy="0"/>
        </a:xfrm>
      </p:grpSpPr>
      <p:sp>
        <p:nvSpPr>
          <p:cNvPr id="8" name="Rectangle 7"/>
          <p:cNvSpPr/>
          <p:nvPr userDrawn="1"/>
        </p:nvSpPr>
        <p:spPr>
          <a:xfrm>
            <a:off x="0" y="0"/>
            <a:ext cx="91440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5022875"/>
            <a:ext cx="9144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628651"/>
            <a:ext cx="7848600" cy="434579"/>
          </a:xfrm>
        </p:spPr>
        <p:txBody>
          <a:bodyPr anchor="t">
            <a:normAutofit/>
          </a:bodyPr>
          <a:lstStyle>
            <a:lvl1pPr algn="l">
              <a:defRPr sz="1800"/>
            </a:lvl1pPr>
          </a:lstStyle>
          <a:p>
            <a:r>
              <a:rPr lang="en-US" dirty="0" smtClean="0"/>
              <a:t>Click to edit Master title style</a:t>
            </a:r>
            <a:endParaRPr lang="en-US" dirty="0"/>
          </a:p>
        </p:txBody>
      </p:sp>
      <p:sp>
        <p:nvSpPr>
          <p:cNvPr id="10" name="Rectangle 9"/>
          <p:cNvSpPr/>
          <p:nvPr userDrawn="1"/>
        </p:nvSpPr>
        <p:spPr>
          <a:xfrm>
            <a:off x="914400" y="4800601"/>
            <a:ext cx="457200" cy="35943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914400" y="4800600"/>
            <a:ext cx="457200" cy="342900"/>
          </a:xfrm>
        </p:spPr>
        <p:txBody>
          <a:bodyPr/>
          <a:lstStyle>
            <a:lvl1pPr algn="ctr">
              <a:defRPr>
                <a:solidFill>
                  <a:schemeClr val="bg2"/>
                </a:solidFill>
              </a:defRPr>
            </a:lvl1pPr>
          </a:lstStyle>
          <a:p>
            <a:fld id="{050977DB-C199-4239-9DBC-7EB61C6B3E59}" type="slidenum">
              <a:rPr lang="en-US" smtClean="0"/>
              <a:pPr/>
              <a:t>‹#›</a:t>
            </a:fld>
            <a:endParaRPr lang="en-US" dirty="0"/>
          </a:p>
        </p:txBody>
      </p:sp>
      <p:sp>
        <p:nvSpPr>
          <p:cNvPr id="14" name="Content Placeholder 13"/>
          <p:cNvSpPr>
            <a:spLocks noGrp="1"/>
          </p:cNvSpPr>
          <p:nvPr>
            <p:ph sz="quarter" idx="13"/>
          </p:nvPr>
        </p:nvSpPr>
        <p:spPr>
          <a:xfrm>
            <a:off x="838200" y="1085850"/>
            <a:ext cx="7772400" cy="3429000"/>
          </a:xfrm>
        </p:spPr>
        <p:txBody>
          <a:bodyPr>
            <a:normAutofit/>
          </a:bodyPr>
          <a:lstStyle>
            <a:lvl1pPr marL="257175" indent="-257175">
              <a:spcAft>
                <a:spcPts val="900"/>
              </a:spcAft>
              <a:buFont typeface="Arial" pitchFamily="34" charset="0"/>
              <a:buChar char="•"/>
              <a:defRPr sz="1500"/>
            </a:lvl1pPr>
            <a:lvl2pPr marL="557213" indent="-214313">
              <a:spcAft>
                <a:spcPts val="900"/>
              </a:spcAft>
              <a:buFont typeface="Arial" pitchFamily="34" charset="0"/>
              <a:buChar char="•"/>
              <a:defRPr sz="1350"/>
            </a:lvl2pPr>
            <a:lvl3pPr marL="857250" indent="-171450">
              <a:spcAft>
                <a:spcPts val="900"/>
              </a:spcAft>
              <a:buFont typeface="Arial" pitchFamily="34" charset="0"/>
              <a:buChar char="•"/>
              <a:defRPr sz="1200"/>
            </a:lvl3pPr>
            <a:lvl4pPr marL="1200150" indent="-171450">
              <a:spcAft>
                <a:spcPts val="900"/>
              </a:spcAft>
              <a:buFont typeface="Arial" pitchFamily="34" charset="0"/>
              <a:buChar char="•"/>
              <a:defRPr sz="1050"/>
            </a:lvl4pPr>
            <a:lvl5pPr marL="1543050" indent="-171450">
              <a:spcAft>
                <a:spcPts val="900"/>
              </a:spcAft>
              <a:buFont typeface="Arial" pitchFamily="34" charset="0"/>
              <a:buChar cha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3" descr="P:\Marketing\Image Library\Logos\Ameren IL\Ameren_IL_4c-highr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72402" y="4283911"/>
            <a:ext cx="990601" cy="50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12181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4"/>
            <a:ext cx="7772400" cy="11017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sz="2400" b="1">
                <a:solidFill>
                  <a:srgbClr val="C00000"/>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02627153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953313"/>
            <a:ext cx="8229600" cy="3566807"/>
          </a:xfrm>
          <a:prstGeom prst="rect">
            <a:avLst/>
          </a:prstGeo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847744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normAutofit/>
          </a:bodyPr>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9"/>
            <a:ext cx="7772400" cy="1125537"/>
          </a:xfrm>
          <a:prstGeom prst="rect">
            <a:avLst/>
          </a:prstGeom>
        </p:spPr>
        <p:txBody>
          <a:bodyPr anchor="b"/>
          <a:lstStyle>
            <a:lvl1pPr marL="0" indent="0">
              <a:buNone/>
              <a:defRPr sz="2000" b="1">
                <a:solidFill>
                  <a:srgbClr val="C00000"/>
                </a:solidFill>
                <a:latin typeface="Arial Narrow"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9039083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50588"/>
            <a:ext cx="4038600" cy="3476016"/>
          </a:xfrm>
          <a:prstGeom prst="rect">
            <a:avLst/>
          </a:prstGeo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50588"/>
            <a:ext cx="4038600" cy="3476016"/>
          </a:xfrm>
          <a:prstGeom prst="rect">
            <a:avLst/>
          </a:prstGeo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64345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65729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69359"/>
            <a:ext cx="4040188" cy="481012"/>
          </a:xfrm>
          <a:prstGeom prst="rect">
            <a:avLst/>
          </a:prstGeo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50370"/>
            <a:ext cx="4040188" cy="3063264"/>
          </a:xfrm>
          <a:prstGeom prst="rect">
            <a:avLst/>
          </a:prstGeo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969359"/>
            <a:ext cx="4041775" cy="481012"/>
          </a:xfrm>
          <a:prstGeom prst="rect">
            <a:avLst/>
          </a:prstGeo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450370"/>
            <a:ext cx="4041775" cy="3063264"/>
          </a:xfrm>
          <a:prstGeom prst="rect">
            <a:avLst/>
          </a:prstGeo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476320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2057979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6104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9"/>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15331"/>
          </a:xfrm>
          <a:prstGeom prst="rect">
            <a:avLst/>
          </a:prstGeom>
        </p:spPr>
        <p:txBody>
          <a:bodyPr/>
          <a:lstStyle>
            <a:lvl1pPr>
              <a:defRPr sz="3200">
                <a:latin typeface="Arial Narrow" pitchFamily="34" charset="0"/>
              </a:defRPr>
            </a:lvl1pPr>
            <a:lvl2pPr>
              <a:defRPr sz="2800">
                <a:latin typeface="Arial Narrow" pitchFamily="34" charset="0"/>
              </a:defRPr>
            </a:lvl2pPr>
            <a:lvl3pPr>
              <a:defRPr sz="2400">
                <a:latin typeface="Arial Narrow" pitchFamily="34" charset="0"/>
              </a:defRPr>
            </a:lvl3pPr>
            <a:lvl4pPr>
              <a:defRPr sz="2000">
                <a:latin typeface="Arial Narrow" pitchFamily="34" charset="0"/>
              </a:defRPr>
            </a:lvl4pPr>
            <a:lvl5pPr>
              <a:defRPr sz="2000">
                <a:latin typeface="Arial Narrow"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076325"/>
            <a:ext cx="3008313" cy="345850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667383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atin typeface="Arial Narrow"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901"/>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8600164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2EE9C4-7E9C-43C2-AE44-4513F96F1AB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FCF7C-98FC-433E-BCCC-F79A5E7EE4F1}" type="slidenum">
              <a:rPr lang="en-US" smtClean="0"/>
              <a:pPr/>
              <a:t>‹#›</a:t>
            </a:fld>
            <a:endParaRPr lang="en-US"/>
          </a:p>
        </p:txBody>
      </p:sp>
      <p:sp>
        <p:nvSpPr>
          <p:cNvPr id="7" name="Rectangle 6"/>
          <p:cNvSpPr/>
          <p:nvPr userDrawn="1"/>
        </p:nvSpPr>
        <p:spPr>
          <a:xfrm>
            <a:off x="0" y="0"/>
            <a:ext cx="9144000" cy="742950"/>
          </a:xfrm>
          <a:prstGeom prst="rect">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0" y="0"/>
            <a:ext cx="9144000" cy="5143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Half Frame 8"/>
          <p:cNvSpPr/>
          <p:nvPr userDrawn="1"/>
        </p:nvSpPr>
        <p:spPr>
          <a:xfrm rot="16200000">
            <a:off x="904875" y="3152775"/>
            <a:ext cx="1085850" cy="2895600"/>
          </a:xfrm>
          <a:prstGeom prst="halfFrame">
            <a:avLst>
              <a:gd name="adj1" fmla="val 13007"/>
              <a:gd name="adj2" fmla="val 10930"/>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695738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EE9C4-7E9C-43C2-AE44-4513F96F1AB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FCF7C-98FC-433E-BCCC-F79A5E7EE4F1}" type="slidenum">
              <a:rPr lang="en-US" smtClean="0"/>
              <a:pPr/>
              <a:t>‹#›</a:t>
            </a:fld>
            <a:endParaRPr lang="en-US"/>
          </a:p>
        </p:txBody>
      </p:sp>
      <p:sp>
        <p:nvSpPr>
          <p:cNvPr id="7" name="Half Frame 6"/>
          <p:cNvSpPr/>
          <p:nvPr userDrawn="1"/>
        </p:nvSpPr>
        <p:spPr>
          <a:xfrm rot="16200000">
            <a:off x="904875" y="3152775"/>
            <a:ext cx="1085850" cy="2895600"/>
          </a:xfrm>
          <a:prstGeom prst="halfFrame">
            <a:avLst>
              <a:gd name="adj1" fmla="val 13007"/>
              <a:gd name="adj2" fmla="val 10930"/>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 name="Half Frame 7"/>
          <p:cNvSpPr/>
          <p:nvPr userDrawn="1"/>
        </p:nvSpPr>
        <p:spPr>
          <a:xfrm rot="16200000" flipV="1">
            <a:off x="7153275" y="3152775"/>
            <a:ext cx="1085850" cy="2895600"/>
          </a:xfrm>
          <a:prstGeom prst="halfFrame">
            <a:avLst>
              <a:gd name="adj1" fmla="val 13007"/>
              <a:gd name="adj2" fmla="val 10930"/>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 name="Half Frame 8"/>
          <p:cNvSpPr/>
          <p:nvPr userDrawn="1"/>
        </p:nvSpPr>
        <p:spPr>
          <a:xfrm rot="16200000" flipH="1">
            <a:off x="904875" y="-904875"/>
            <a:ext cx="1085850" cy="2895600"/>
          </a:xfrm>
          <a:prstGeom prst="halfFrame">
            <a:avLst>
              <a:gd name="adj1" fmla="val 13007"/>
              <a:gd name="adj2" fmla="val 10930"/>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 name="Half Frame 9"/>
          <p:cNvSpPr/>
          <p:nvPr userDrawn="1"/>
        </p:nvSpPr>
        <p:spPr>
          <a:xfrm rot="5400000">
            <a:off x="7153275" y="-904875"/>
            <a:ext cx="1085850" cy="2895600"/>
          </a:xfrm>
          <a:prstGeom prst="halfFrame">
            <a:avLst>
              <a:gd name="adj1" fmla="val 13007"/>
              <a:gd name="adj2" fmla="val 10930"/>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552390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2EE9C4-7E9C-43C2-AE44-4513F96F1AB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FCF7C-98FC-433E-BCCC-F79A5E7EE4F1}" type="slidenum">
              <a:rPr lang="en-US" smtClean="0"/>
              <a:pPr/>
              <a:t>‹#›</a:t>
            </a:fld>
            <a:endParaRPr lang="en-US"/>
          </a:p>
        </p:txBody>
      </p:sp>
    </p:spTree>
    <p:extLst>
      <p:ext uri="{BB962C8B-B14F-4D97-AF65-F5344CB8AC3E}">
        <p14:creationId xmlns:p14="http://schemas.microsoft.com/office/powerpoint/2010/main" val="961896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2EE9C4-7E9C-43C2-AE44-4513F96F1AB8}"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FCF7C-98FC-433E-BCCC-F79A5E7EE4F1}" type="slidenum">
              <a:rPr lang="en-US" smtClean="0"/>
              <a:pPr/>
              <a:t>‹#›</a:t>
            </a:fld>
            <a:endParaRPr lang="en-US"/>
          </a:p>
        </p:txBody>
      </p:sp>
    </p:spTree>
    <p:extLst>
      <p:ext uri="{BB962C8B-B14F-4D97-AF65-F5344CB8AC3E}">
        <p14:creationId xmlns:p14="http://schemas.microsoft.com/office/powerpoint/2010/main" val="4042394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2EE9C4-7E9C-43C2-AE44-4513F96F1AB8}" type="datetimeFigureOut">
              <a:rPr lang="en-US" smtClean="0"/>
              <a:pPr/>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FCF7C-98FC-433E-BCCC-F79A5E7EE4F1}" type="slidenum">
              <a:rPr lang="en-US" smtClean="0"/>
              <a:pPr/>
              <a:t>‹#›</a:t>
            </a:fld>
            <a:endParaRPr lang="en-US"/>
          </a:p>
        </p:txBody>
      </p:sp>
    </p:spTree>
    <p:extLst>
      <p:ext uri="{BB962C8B-B14F-4D97-AF65-F5344CB8AC3E}">
        <p14:creationId xmlns:p14="http://schemas.microsoft.com/office/powerpoint/2010/main" val="79098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sz="2400" b="1">
                <a:solidFill>
                  <a:srgbClr val="C00000"/>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1330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2EE9C4-7E9C-43C2-AE44-4513F96F1AB8}" type="datetimeFigureOut">
              <a:rPr lang="en-US" smtClean="0"/>
              <a:pPr/>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FCF7C-98FC-433E-BCCC-F79A5E7EE4F1}" type="slidenum">
              <a:rPr lang="en-US" smtClean="0"/>
              <a:pPr/>
              <a:t>‹#›</a:t>
            </a:fld>
            <a:endParaRPr lang="en-US"/>
          </a:p>
        </p:txBody>
      </p:sp>
    </p:spTree>
    <p:extLst>
      <p:ext uri="{BB962C8B-B14F-4D97-AF65-F5344CB8AC3E}">
        <p14:creationId xmlns:p14="http://schemas.microsoft.com/office/powerpoint/2010/main" val="3361336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EE9C4-7E9C-43C2-AE44-4513F96F1AB8}" type="datetimeFigureOut">
              <a:rPr lang="en-US" smtClean="0"/>
              <a:pPr/>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FCF7C-98FC-433E-BCCC-F79A5E7EE4F1}" type="slidenum">
              <a:rPr lang="en-US" smtClean="0"/>
              <a:pPr/>
              <a:t>‹#›</a:t>
            </a:fld>
            <a:endParaRPr lang="en-US"/>
          </a:p>
        </p:txBody>
      </p:sp>
    </p:spTree>
    <p:extLst>
      <p:ext uri="{BB962C8B-B14F-4D97-AF65-F5344CB8AC3E}">
        <p14:creationId xmlns:p14="http://schemas.microsoft.com/office/powerpoint/2010/main" val="1568457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EE9C4-7E9C-43C2-AE44-4513F96F1AB8}"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FCF7C-98FC-433E-BCCC-F79A5E7EE4F1}" type="slidenum">
              <a:rPr lang="en-US" smtClean="0"/>
              <a:pPr/>
              <a:t>‹#›</a:t>
            </a:fld>
            <a:endParaRPr lang="en-US"/>
          </a:p>
        </p:txBody>
      </p:sp>
    </p:spTree>
    <p:extLst>
      <p:ext uri="{BB962C8B-B14F-4D97-AF65-F5344CB8AC3E}">
        <p14:creationId xmlns:p14="http://schemas.microsoft.com/office/powerpoint/2010/main" val="3399070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EE9C4-7E9C-43C2-AE44-4513F96F1AB8}"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FCF7C-98FC-433E-BCCC-F79A5E7EE4F1}" type="slidenum">
              <a:rPr lang="en-US" smtClean="0"/>
              <a:pPr/>
              <a:t>‹#›</a:t>
            </a:fld>
            <a:endParaRPr lang="en-US"/>
          </a:p>
        </p:txBody>
      </p:sp>
    </p:spTree>
    <p:extLst>
      <p:ext uri="{BB962C8B-B14F-4D97-AF65-F5344CB8AC3E}">
        <p14:creationId xmlns:p14="http://schemas.microsoft.com/office/powerpoint/2010/main" val="4027826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EE9C4-7E9C-43C2-AE44-4513F96F1AB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FCF7C-98FC-433E-BCCC-F79A5E7EE4F1}" type="slidenum">
              <a:rPr lang="en-US" smtClean="0"/>
              <a:pPr/>
              <a:t>‹#›</a:t>
            </a:fld>
            <a:endParaRPr lang="en-US"/>
          </a:p>
        </p:txBody>
      </p:sp>
    </p:spTree>
    <p:extLst>
      <p:ext uri="{BB962C8B-B14F-4D97-AF65-F5344CB8AC3E}">
        <p14:creationId xmlns:p14="http://schemas.microsoft.com/office/powerpoint/2010/main" val="3698375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EE9C4-7E9C-43C2-AE44-4513F96F1AB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FCF7C-98FC-433E-BCCC-F79A5E7EE4F1}" type="slidenum">
              <a:rPr lang="en-US" smtClean="0"/>
              <a:pPr/>
              <a:t>‹#›</a:t>
            </a:fld>
            <a:endParaRPr lang="en-US"/>
          </a:p>
        </p:txBody>
      </p:sp>
    </p:spTree>
    <p:extLst>
      <p:ext uri="{BB962C8B-B14F-4D97-AF65-F5344CB8AC3E}">
        <p14:creationId xmlns:p14="http://schemas.microsoft.com/office/powerpoint/2010/main" val="3195131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953312"/>
            <a:ext cx="8229600" cy="3566807"/>
          </a:xfrm>
          <a:prstGeom prst="rect">
            <a:avLst/>
          </a:prstGeo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336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normAutofit/>
          </a:bodyPr>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b="1">
                <a:solidFill>
                  <a:srgbClr val="C00000"/>
                </a:solidFill>
                <a:latin typeface="Arial Narrow"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9081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50588"/>
            <a:ext cx="4038600" cy="3476016"/>
          </a:xfrm>
          <a:prstGeom prst="rect">
            <a:avLst/>
          </a:prstGeo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50588"/>
            <a:ext cx="4038600" cy="3476016"/>
          </a:xfrm>
          <a:prstGeom prst="rect">
            <a:avLst/>
          </a:prstGeo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598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69358"/>
            <a:ext cx="4040188" cy="481012"/>
          </a:xfrm>
          <a:prstGeom prst="rect">
            <a:avLst/>
          </a:prstGeo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50370"/>
            <a:ext cx="4040188" cy="3063264"/>
          </a:xfrm>
          <a:prstGeom prst="rect">
            <a:avLst/>
          </a:prstGeo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969358"/>
            <a:ext cx="4041775" cy="481012"/>
          </a:xfrm>
          <a:prstGeom prst="rect">
            <a:avLst/>
          </a:prstGeo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50370"/>
            <a:ext cx="4041775" cy="3063264"/>
          </a:xfrm>
          <a:prstGeom prst="rect">
            <a:avLst/>
          </a:prstGeo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293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715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4.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3.png"/><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8018" y="205979"/>
            <a:ext cx="6733895"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8017" y="1200152"/>
            <a:ext cx="7754567" cy="311462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4314775"/>
            <a:ext cx="9144000" cy="828725"/>
          </a:xfrm>
          <a:prstGeom prst="rect">
            <a:avLst/>
          </a:prstGeom>
          <a:solidFill>
            <a:schemeClr val="bg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Xpanding S-logo-ko-2 copy.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07807" y="4529762"/>
            <a:ext cx="1936717" cy="478571"/>
          </a:xfrm>
          <a:prstGeom prst="rect">
            <a:avLst/>
          </a:prstGeom>
        </p:spPr>
      </p:pic>
      <p:pic>
        <p:nvPicPr>
          <p:cNvPr id="10" name="Picture 9" descr="ME_T_HVAC US_noLLC_CMYK_PMS Color.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8017" y="4662772"/>
            <a:ext cx="3647693" cy="133205"/>
          </a:xfrm>
          <a:prstGeom prst="rect">
            <a:avLst/>
          </a:prstGeom>
        </p:spPr>
      </p:pic>
    </p:spTree>
    <p:extLst>
      <p:ext uri="{BB962C8B-B14F-4D97-AF65-F5344CB8AC3E}">
        <p14:creationId xmlns:p14="http://schemas.microsoft.com/office/powerpoint/2010/main" val="302673317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Greyscale triangle particles-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906" y="2894742"/>
            <a:ext cx="9255107" cy="2267807"/>
          </a:xfrm>
          <a:prstGeom prst="rect">
            <a:avLst/>
          </a:prstGeom>
        </p:spPr>
      </p:pic>
      <p:sp>
        <p:nvSpPr>
          <p:cNvPr id="2" name="Title Placeholder 1"/>
          <p:cNvSpPr>
            <a:spLocks noGrp="1"/>
          </p:cNvSpPr>
          <p:nvPr>
            <p:ph type="title"/>
          </p:nvPr>
        </p:nvSpPr>
        <p:spPr>
          <a:xfrm>
            <a:off x="457200" y="206375"/>
            <a:ext cx="8229600" cy="66911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8" name="Picture 7" descr="ME-2color 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4021" y="4577237"/>
            <a:ext cx="1178272" cy="499792"/>
          </a:xfrm>
          <a:prstGeom prst="rect">
            <a:avLst/>
          </a:prstGeom>
        </p:spPr>
      </p:pic>
      <p:sp>
        <p:nvSpPr>
          <p:cNvPr id="3" name="TextBox 2"/>
          <p:cNvSpPr txBox="1"/>
          <p:nvPr userDrawn="1"/>
        </p:nvSpPr>
        <p:spPr>
          <a:xfrm>
            <a:off x="6539753" y="4514520"/>
            <a:ext cx="2604247" cy="276999"/>
          </a:xfrm>
          <a:prstGeom prst="rect">
            <a:avLst/>
          </a:prstGeom>
          <a:noFill/>
        </p:spPr>
        <p:txBody>
          <a:bodyPr wrap="square" rtlCol="0">
            <a:spAutoFit/>
          </a:bodyPr>
          <a:lstStyle/>
          <a:p>
            <a:r>
              <a:rPr lang="en-US" sz="1200" b="1" smtClean="0">
                <a:latin typeface="Arial Narrow" panose="020B0606020202030204" pitchFamily="34" charset="0"/>
              </a:rPr>
              <a:t>November 2017</a:t>
            </a:r>
            <a:r>
              <a:rPr lang="en-US" sz="1200" b="1" baseline="0" smtClean="0">
                <a:latin typeface="Arial Narrow" panose="020B0606020202030204" pitchFamily="34" charset="0"/>
              </a:rPr>
              <a:t> </a:t>
            </a:r>
            <a:r>
              <a:rPr lang="en-US" sz="1200" b="1" smtClean="0">
                <a:latin typeface="Arial Narrow" panose="020B0606020202030204" pitchFamily="34" charset="0"/>
              </a:rPr>
              <a:t>Global </a:t>
            </a:r>
            <a:r>
              <a:rPr lang="en-US" sz="1200" b="1" dirty="0" smtClean="0">
                <a:latin typeface="Arial Narrow" panose="020B0606020202030204" pitchFamily="34" charset="0"/>
              </a:rPr>
              <a:t>Strategy Meeting </a:t>
            </a:r>
            <a:endParaRPr lang="en-US" sz="1200" b="1" dirty="0">
              <a:latin typeface="Arial Narrow" panose="020B0606020202030204" pitchFamily="34" charset="0"/>
            </a:endParaRPr>
          </a:p>
        </p:txBody>
      </p:sp>
      <p:sp>
        <p:nvSpPr>
          <p:cNvPr id="9" name="TextBox 8"/>
          <p:cNvSpPr txBox="1"/>
          <p:nvPr userDrawn="1"/>
        </p:nvSpPr>
        <p:spPr>
          <a:xfrm>
            <a:off x="8053294" y="4829390"/>
            <a:ext cx="1090706" cy="276999"/>
          </a:xfrm>
          <a:prstGeom prst="rect">
            <a:avLst/>
          </a:prstGeom>
          <a:noFill/>
        </p:spPr>
        <p:txBody>
          <a:bodyPr wrap="square" rtlCol="0">
            <a:spAutoFit/>
          </a:bodyPr>
          <a:lstStyle/>
          <a:p>
            <a:r>
              <a:rPr lang="en-US" sz="1200" b="1" dirty="0" smtClean="0">
                <a:solidFill>
                  <a:srgbClr val="FF0000"/>
                </a:solidFill>
              </a:rPr>
              <a:t>Confidential</a:t>
            </a:r>
            <a:endParaRPr lang="en-US" sz="1200" b="1" dirty="0">
              <a:solidFill>
                <a:srgbClr val="FF0000"/>
              </a:solidFill>
            </a:endParaRPr>
          </a:p>
        </p:txBody>
      </p:sp>
    </p:spTree>
    <p:extLst>
      <p:ext uri="{BB962C8B-B14F-4D97-AF65-F5344CB8AC3E}">
        <p14:creationId xmlns:p14="http://schemas.microsoft.com/office/powerpoint/2010/main" val="185681055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b="1" kern="1200">
          <a:solidFill>
            <a:schemeClr val="tx1"/>
          </a:solidFill>
          <a:latin typeface="Arial Narrow"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C506176-EC50-44FE-88E2-CDE9397F1683}" type="datetimeFigureOut">
              <a:rPr lang="en-US" smtClean="0"/>
              <a:pPr/>
              <a:t>6/11/2019</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FEE381F-D6A5-4EA7-9028-4CAB3047CBDF}" type="slidenum">
              <a:rPr lang="en-US" smtClean="0"/>
              <a:pPr/>
              <a:t>‹#›</a:t>
            </a:fld>
            <a:endParaRPr lang="en-US" dirty="0"/>
          </a:p>
        </p:txBody>
      </p:sp>
    </p:spTree>
    <p:extLst>
      <p:ext uri="{BB962C8B-B14F-4D97-AF65-F5344CB8AC3E}">
        <p14:creationId xmlns:p14="http://schemas.microsoft.com/office/powerpoint/2010/main" val="110509370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Greyscale triangle particles-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906" y="2894743"/>
            <a:ext cx="9255107" cy="2267807"/>
          </a:xfrm>
          <a:prstGeom prst="rect">
            <a:avLst/>
          </a:prstGeom>
        </p:spPr>
      </p:pic>
      <p:sp>
        <p:nvSpPr>
          <p:cNvPr id="2" name="Title Placeholder 1"/>
          <p:cNvSpPr>
            <a:spLocks noGrp="1"/>
          </p:cNvSpPr>
          <p:nvPr>
            <p:ph type="title"/>
          </p:nvPr>
        </p:nvSpPr>
        <p:spPr>
          <a:xfrm>
            <a:off x="1310640" y="206375"/>
            <a:ext cx="7376160" cy="66911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8" name="Picture 7" descr="ME-2color 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100" y="30481"/>
            <a:ext cx="1178272" cy="499792"/>
          </a:xfrm>
          <a:prstGeom prst="rect">
            <a:avLst/>
          </a:prstGeom>
        </p:spPr>
      </p:pic>
      <p:sp>
        <p:nvSpPr>
          <p:cNvPr id="9" name="TextBox 8"/>
          <p:cNvSpPr txBox="1"/>
          <p:nvPr userDrawn="1"/>
        </p:nvSpPr>
        <p:spPr>
          <a:xfrm>
            <a:off x="8030938" y="15241"/>
            <a:ext cx="1113062" cy="276999"/>
          </a:xfrm>
          <a:prstGeom prst="rect">
            <a:avLst/>
          </a:prstGeom>
          <a:noFill/>
        </p:spPr>
        <p:txBody>
          <a:bodyPr wrap="none" rtlCol="0">
            <a:spAutoFit/>
          </a:bodyPr>
          <a:lstStyle/>
          <a:p>
            <a:r>
              <a:rPr lang="en-US" sz="1200" dirty="0" smtClean="0">
                <a:solidFill>
                  <a:srgbClr val="FF0000"/>
                </a:solidFill>
              </a:rPr>
              <a:t>CONFIDENTIAL</a:t>
            </a:r>
            <a:endParaRPr lang="en-US" sz="1200" dirty="0">
              <a:solidFill>
                <a:srgbClr val="FF0000"/>
              </a:solidFill>
            </a:endParaRPr>
          </a:p>
        </p:txBody>
      </p:sp>
    </p:spTree>
    <p:extLst>
      <p:ext uri="{BB962C8B-B14F-4D97-AF65-F5344CB8AC3E}">
        <p14:creationId xmlns:p14="http://schemas.microsoft.com/office/powerpoint/2010/main" val="91120686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457200" rtl="0" eaLnBrk="1" latinLnBrk="0" hangingPunct="1">
        <a:spcBef>
          <a:spcPct val="0"/>
        </a:spcBef>
        <a:buNone/>
        <a:defRPr sz="3200" b="1" kern="1200">
          <a:solidFill>
            <a:schemeClr val="tx1"/>
          </a:solidFill>
          <a:latin typeface="Arial Narrow"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E2EE9C4-7E9C-43C2-AE44-4513F96F1AB8}" type="datetimeFigureOut">
              <a:rPr lang="en-US" smtClean="0"/>
              <a:pPr/>
              <a:t>6/20/2019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59FCF7C-98FC-433E-BCCC-F79A5E7EE4F1}" type="slidenum">
              <a:rPr lang="en-US" smtClean="0"/>
              <a:pPr/>
              <a:t>‹#›</a:t>
            </a:fld>
            <a:endParaRPr lang="en-US"/>
          </a:p>
        </p:txBody>
      </p:sp>
    </p:spTree>
    <p:extLst>
      <p:ext uri="{BB962C8B-B14F-4D97-AF65-F5344CB8AC3E}">
        <p14:creationId xmlns:p14="http://schemas.microsoft.com/office/powerpoint/2010/main" val="93866268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43.jpeg"/><Relationship Id="rId7" Type="http://schemas.openxmlformats.org/officeDocument/2006/relationships/image" Target="../media/image34.png"/><Relationship Id="rId12"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diagramColors" Target="../diagrams/colors1.xml"/><Relationship Id="rId5" Type="http://schemas.openxmlformats.org/officeDocument/2006/relationships/image" Target="../media/image45.jpeg"/><Relationship Id="rId10" Type="http://schemas.openxmlformats.org/officeDocument/2006/relationships/diagramQuickStyle" Target="../diagrams/quickStyle1.xml"/><Relationship Id="rId4" Type="http://schemas.openxmlformats.org/officeDocument/2006/relationships/image" Target="../media/image44.png"/><Relationship Id="rId9"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png"/><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notesSlide" Target="../notesSlides/notesSlide2.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5" Type="http://schemas.openxmlformats.org/officeDocument/2006/relationships/image" Target="../media/image24.png"/><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10.png"/><Relationship Id="rId2" Type="http://schemas.openxmlformats.org/officeDocument/2006/relationships/image" Target="../media/image30.jpeg"/><Relationship Id="rId1" Type="http://schemas.openxmlformats.org/officeDocument/2006/relationships/slideLayout" Target="../slideLayouts/slideLayout1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37" y="1185493"/>
            <a:ext cx="8961119" cy="1102519"/>
          </a:xfrm>
        </p:spPr>
        <p:txBody>
          <a:bodyPr>
            <a:noAutofit/>
          </a:bodyPr>
          <a:lstStyle/>
          <a:p>
            <a:pPr algn="l"/>
            <a:r>
              <a:rPr lang="en-US" dirty="0" smtClean="0">
                <a:solidFill>
                  <a:schemeClr val="bg1"/>
                </a:solidFill>
              </a:rPr>
              <a:t>Heat Pumps</a:t>
            </a:r>
            <a:br>
              <a:rPr lang="en-US" dirty="0" smtClean="0">
                <a:solidFill>
                  <a:schemeClr val="bg1"/>
                </a:solidFill>
              </a:rPr>
            </a:br>
            <a:r>
              <a:rPr lang="en-US" sz="2400" dirty="0" smtClean="0">
                <a:solidFill>
                  <a:schemeClr val="bg1"/>
                </a:solidFill>
              </a:rPr>
              <a:t>There’s Energy in the Air</a:t>
            </a:r>
            <a:r>
              <a:rPr lang="en-US" sz="2000" dirty="0" smtClean="0">
                <a:solidFill>
                  <a:schemeClr val="bg1"/>
                </a:solidFill>
              </a:rPr>
              <a:t/>
            </a:r>
            <a:br>
              <a:rPr lang="en-US" sz="2000" dirty="0" smtClean="0">
                <a:solidFill>
                  <a:schemeClr val="bg1"/>
                </a:solidFill>
              </a:rPr>
            </a:br>
            <a:r>
              <a:rPr lang="en-US" sz="2000" dirty="0" smtClean="0">
                <a:solidFill>
                  <a:schemeClr val="bg1"/>
                </a:solidFill>
              </a:rPr>
              <a:t/>
            </a:r>
            <a:br>
              <a:rPr lang="en-US" sz="2000" dirty="0" smtClean="0">
                <a:solidFill>
                  <a:schemeClr val="bg1"/>
                </a:solidFill>
              </a:rPr>
            </a:br>
            <a:r>
              <a:rPr lang="en-US" sz="2000" dirty="0">
                <a:solidFill>
                  <a:schemeClr val="bg1"/>
                </a:solidFill>
              </a:rPr>
              <a:t/>
            </a:r>
            <a:br>
              <a:rPr lang="en-US" sz="2000" dirty="0">
                <a:solidFill>
                  <a:schemeClr val="bg1"/>
                </a:solidFill>
              </a:rPr>
            </a:br>
            <a:r>
              <a:rPr lang="en-US" sz="2400" dirty="0" smtClean="0">
                <a:solidFill>
                  <a:schemeClr val="bg1"/>
                </a:solidFill>
              </a:rPr>
              <a:t>Eric Dubin, Senior Director </a:t>
            </a:r>
            <a:br>
              <a:rPr lang="en-US" sz="2400" dirty="0" smtClean="0">
                <a:solidFill>
                  <a:schemeClr val="bg1"/>
                </a:solidFill>
              </a:rPr>
            </a:br>
            <a:r>
              <a:rPr lang="en-US" sz="2000" dirty="0" smtClean="0">
                <a:solidFill>
                  <a:schemeClr val="bg1"/>
                </a:solidFill>
              </a:rPr>
              <a:t>Utilities and Performance Construction</a:t>
            </a:r>
            <a:endParaRPr lang="en-US" sz="1800" dirty="0">
              <a:solidFill>
                <a:schemeClr val="bg1"/>
              </a:solidFill>
            </a:endParaRPr>
          </a:p>
        </p:txBody>
      </p:sp>
      <p:sp>
        <p:nvSpPr>
          <p:cNvPr id="3" name="Subtitle 2"/>
          <p:cNvSpPr>
            <a:spLocks noGrp="1"/>
          </p:cNvSpPr>
          <p:nvPr>
            <p:ph type="subTitle" idx="1"/>
          </p:nvPr>
        </p:nvSpPr>
        <p:spPr>
          <a:xfrm>
            <a:off x="116416" y="3152328"/>
            <a:ext cx="6400800" cy="826634"/>
          </a:xfrm>
        </p:spPr>
        <p:txBody>
          <a:bodyPr>
            <a:normAutofit/>
          </a:bodyPr>
          <a:lstStyle/>
          <a:p>
            <a:pPr algn="l"/>
            <a:r>
              <a:rPr lang="en-US" sz="1800" dirty="0" smtClean="0">
                <a:solidFill>
                  <a:schemeClr val="bg1"/>
                </a:solidFill>
              </a:rPr>
              <a:t>June 21, 2019</a:t>
            </a:r>
            <a:endParaRPr lang="en-US" sz="18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126" y="186274"/>
            <a:ext cx="3566160" cy="4754880"/>
          </a:xfrm>
          <a:prstGeom prst="rect">
            <a:avLst/>
          </a:prstGeom>
        </p:spPr>
      </p:pic>
      <p:pic>
        <p:nvPicPr>
          <p:cNvPr id="5" name="Picture 4"/>
          <p:cNvPicPr>
            <a:picLocks noChangeAspect="1"/>
          </p:cNvPicPr>
          <p:nvPr/>
        </p:nvPicPr>
        <p:blipFill>
          <a:blip r:embed="rId4"/>
          <a:stretch>
            <a:fillRect/>
          </a:stretch>
        </p:blipFill>
        <p:spPr>
          <a:xfrm>
            <a:off x="283482" y="4312504"/>
            <a:ext cx="1524000" cy="628650"/>
          </a:xfrm>
          <a:prstGeom prst="rect">
            <a:avLst/>
          </a:prstGeom>
        </p:spPr>
      </p:pic>
      <p:pic>
        <p:nvPicPr>
          <p:cNvPr id="1026" name="Picture 2" descr="https://www.utilitydive.com/user_media/cache/1c/c5/1cc55423aac14f4c6ea51fc5453eb96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2984" y="3391161"/>
            <a:ext cx="2834640" cy="134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622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87866" y="101598"/>
            <a:ext cx="5156970" cy="523220"/>
          </a:xfrm>
          <a:prstGeom prst="rect">
            <a:avLst/>
          </a:prstGeom>
          <a:noFill/>
        </p:spPr>
        <p:txBody>
          <a:bodyPr wrap="square" rtlCol="0">
            <a:spAutoFit/>
          </a:bodyPr>
          <a:lstStyle/>
          <a:p>
            <a:r>
              <a:rPr lang="en-US" sz="2800" u="sng" dirty="0" smtClean="0">
                <a:solidFill>
                  <a:schemeClr val="bg1"/>
                </a:solidFill>
              </a:rPr>
              <a:t>What Keeps Me Up at Night?</a:t>
            </a:r>
          </a:p>
        </p:txBody>
      </p:sp>
      <p:pic>
        <p:nvPicPr>
          <p:cNvPr id="1026" name="Picture 2" descr="Image result for night 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575" y="286264"/>
            <a:ext cx="2874903" cy="16171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189" y="680710"/>
            <a:ext cx="4507030" cy="4193456"/>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The number of initiatives overwhelming</a:t>
            </a:r>
          </a:p>
          <a:p>
            <a:pPr marL="742950" lvl="1" indent="-285750">
              <a:buFont typeface="Arial" panose="020B0604020202020204" pitchFamily="34" charset="0"/>
              <a:buChar char="•"/>
            </a:pPr>
            <a:r>
              <a:rPr lang="en-US" sz="1400" dirty="0" smtClean="0">
                <a:solidFill>
                  <a:schemeClr val="bg1"/>
                </a:solidFill>
              </a:rPr>
              <a:t>Need to help program </a:t>
            </a:r>
            <a:r>
              <a:rPr lang="en-US" sz="1400" dirty="0" smtClean="0">
                <a:solidFill>
                  <a:schemeClr val="bg1"/>
                </a:solidFill>
              </a:rPr>
              <a:t>design</a:t>
            </a:r>
          </a:p>
          <a:p>
            <a:pPr marL="742950" lvl="1" indent="-285750">
              <a:buFont typeface="Arial" panose="020B0604020202020204" pitchFamily="34" charset="0"/>
              <a:buChar char="•"/>
            </a:pPr>
            <a:r>
              <a:rPr lang="en-US" sz="1400" dirty="0" smtClean="0">
                <a:solidFill>
                  <a:schemeClr val="bg1"/>
                </a:solidFill>
              </a:rPr>
              <a:t>Designing to metrics w/o regards to whether products exist</a:t>
            </a:r>
            <a:endParaRPr lang="en-US" sz="1400" dirty="0" smtClean="0">
              <a:solidFill>
                <a:schemeClr val="bg1"/>
              </a:solidFill>
            </a:endParaRPr>
          </a:p>
          <a:p>
            <a:pPr marL="285750" indent="-285750">
              <a:buFont typeface="Arial" panose="020B0604020202020204" pitchFamily="34" charset="0"/>
              <a:buChar char="•"/>
            </a:pPr>
            <a:endParaRPr lang="en-US" sz="1000" dirty="0" smtClean="0">
              <a:solidFill>
                <a:schemeClr val="bg1"/>
              </a:solidFill>
            </a:endParaRPr>
          </a:p>
          <a:p>
            <a:pPr marL="742950" lvl="1" indent="-285750">
              <a:buFont typeface="Arial" panose="020B0604020202020204" pitchFamily="34" charset="0"/>
              <a:buChar char="•"/>
            </a:pPr>
            <a:endParaRPr lang="en-US" sz="1100" dirty="0" smtClean="0">
              <a:solidFill>
                <a:schemeClr val="bg1"/>
              </a:solidFill>
            </a:endParaRPr>
          </a:p>
          <a:p>
            <a:pPr marL="285750" indent="-285750">
              <a:buFont typeface="Arial" panose="020B0604020202020204" pitchFamily="34" charset="0"/>
              <a:buChar char="•"/>
            </a:pPr>
            <a:r>
              <a:rPr lang="en-US" sz="1600" dirty="0" smtClean="0">
                <a:solidFill>
                  <a:schemeClr val="bg1"/>
                </a:solidFill>
              </a:rPr>
              <a:t>Time of Use Rates – Coincident w HPs</a:t>
            </a:r>
          </a:p>
          <a:p>
            <a:pPr marL="742950" lvl="1" indent="-285750">
              <a:buFont typeface="Arial" panose="020B0604020202020204" pitchFamily="34" charset="0"/>
              <a:buChar char="•"/>
            </a:pPr>
            <a:r>
              <a:rPr lang="en-US" sz="1600" dirty="0" smtClean="0">
                <a:solidFill>
                  <a:schemeClr val="bg1"/>
                </a:solidFill>
              </a:rPr>
              <a:t>Need for storage</a:t>
            </a:r>
          </a:p>
          <a:p>
            <a:pPr marL="285750" indent="-285750">
              <a:buFont typeface="Arial" panose="020B0604020202020204" pitchFamily="34" charset="0"/>
              <a:buChar char="•"/>
            </a:pPr>
            <a:endParaRPr lang="en-US" sz="1000" dirty="0" smtClean="0">
              <a:solidFill>
                <a:schemeClr val="bg1"/>
              </a:solidFill>
            </a:endParaRPr>
          </a:p>
          <a:p>
            <a:pPr marL="285750" indent="-285750">
              <a:buFont typeface="Arial" panose="020B0604020202020204" pitchFamily="34" charset="0"/>
              <a:buChar char="•"/>
            </a:pPr>
            <a:r>
              <a:rPr lang="en-US" dirty="0" smtClean="0">
                <a:solidFill>
                  <a:schemeClr val="bg1"/>
                </a:solidFill>
              </a:rPr>
              <a:t>No </a:t>
            </a:r>
            <a:r>
              <a:rPr lang="en-US" dirty="0">
                <a:solidFill>
                  <a:schemeClr val="bg1"/>
                </a:solidFill>
              </a:rPr>
              <a:t>Black </a:t>
            </a:r>
            <a:r>
              <a:rPr lang="en-US" dirty="0" smtClean="0">
                <a:solidFill>
                  <a:schemeClr val="bg1"/>
                </a:solidFill>
              </a:rPr>
              <a:t>Eyes </a:t>
            </a:r>
            <a:r>
              <a:rPr lang="en-US" dirty="0">
                <a:solidFill>
                  <a:schemeClr val="bg1"/>
                </a:solidFill>
              </a:rPr>
              <a:t>– </a:t>
            </a:r>
            <a:r>
              <a:rPr lang="en-US" dirty="0" smtClean="0">
                <a:solidFill>
                  <a:schemeClr val="bg1"/>
                </a:solidFill>
              </a:rPr>
              <a:t>Pilots must run smooth</a:t>
            </a:r>
          </a:p>
          <a:p>
            <a:pPr marL="285750" indent="-285750">
              <a:buFont typeface="Arial" panose="020B0604020202020204" pitchFamily="34" charset="0"/>
              <a:buChar char="•"/>
            </a:pPr>
            <a:endParaRPr lang="en-US" sz="1050" dirty="0">
              <a:solidFill>
                <a:schemeClr val="bg1"/>
              </a:solidFill>
            </a:endParaRPr>
          </a:p>
          <a:p>
            <a:pPr marL="285750" indent="-285750">
              <a:buFont typeface="Arial" panose="020B0604020202020204" pitchFamily="34" charset="0"/>
              <a:buChar char="•"/>
            </a:pPr>
            <a:r>
              <a:rPr lang="en-US" dirty="0" smtClean="0">
                <a:solidFill>
                  <a:schemeClr val="bg1"/>
                </a:solidFill>
              </a:rPr>
              <a:t>Installer, Architect, Engineer </a:t>
            </a:r>
            <a:r>
              <a:rPr lang="en-US" dirty="0" smtClean="0">
                <a:solidFill>
                  <a:schemeClr val="bg1"/>
                </a:solidFill>
              </a:rPr>
              <a:t>Education</a:t>
            </a:r>
          </a:p>
          <a:p>
            <a:pPr marL="742950" lvl="1" indent="-285750">
              <a:buFont typeface="Arial" panose="020B0604020202020204" pitchFamily="34" charset="0"/>
              <a:buChar char="•"/>
            </a:pPr>
            <a:r>
              <a:rPr lang="en-US" sz="1600" dirty="0" smtClean="0">
                <a:solidFill>
                  <a:schemeClr val="bg1"/>
                </a:solidFill>
              </a:rPr>
              <a:t>Not enough!</a:t>
            </a:r>
            <a:endParaRPr lang="en-US" sz="1600" dirty="0" smtClean="0">
              <a:solidFill>
                <a:schemeClr val="bg1"/>
              </a:solidFill>
            </a:endParaRPr>
          </a:p>
          <a:p>
            <a:pPr marL="285750" indent="-285750">
              <a:buFont typeface="Arial" panose="020B0604020202020204" pitchFamily="34" charset="0"/>
              <a:buChar char="•"/>
            </a:pPr>
            <a:endParaRPr lang="en-US" sz="900" dirty="0">
              <a:solidFill>
                <a:schemeClr val="bg1"/>
              </a:solidFill>
            </a:endParaRPr>
          </a:p>
          <a:p>
            <a:pPr marL="285750" indent="-285750">
              <a:buFont typeface="Arial" panose="020B0604020202020204" pitchFamily="34" charset="0"/>
              <a:buChar char="•"/>
            </a:pPr>
            <a:r>
              <a:rPr lang="en-US" dirty="0" smtClean="0">
                <a:solidFill>
                  <a:schemeClr val="bg1"/>
                </a:solidFill>
              </a:rPr>
              <a:t>Simplicity</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LMI –  How to motivate landlords?</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7620000" y="4453484"/>
            <a:ext cx="1524000" cy="628650"/>
          </a:xfrm>
          <a:prstGeom prst="rect">
            <a:avLst/>
          </a:prstGeom>
        </p:spPr>
      </p:pic>
      <p:sp>
        <p:nvSpPr>
          <p:cNvPr id="6" name="TextBox 5"/>
          <p:cNvSpPr txBox="1"/>
          <p:nvPr/>
        </p:nvSpPr>
        <p:spPr>
          <a:xfrm>
            <a:off x="4565219" y="2166448"/>
            <a:ext cx="4746262" cy="2369880"/>
          </a:xfrm>
          <a:prstGeom prst="rect">
            <a:avLst/>
          </a:prstGeom>
          <a:noFill/>
        </p:spPr>
        <p:txBody>
          <a:bodyPr wrap="square" rtlCol="0">
            <a:spAutoFit/>
          </a:bodyPr>
          <a:lstStyle/>
          <a:p>
            <a:pPr marL="285750" indent="-285750">
              <a:buFont typeface="Arial" panose="020B0604020202020204" pitchFamily="34" charset="0"/>
              <a:buChar char="•"/>
            </a:pPr>
            <a:endParaRPr lang="en-US" sz="1400" dirty="0" smtClean="0">
              <a:solidFill>
                <a:schemeClr val="bg1"/>
              </a:solidFill>
            </a:endParaRPr>
          </a:p>
          <a:p>
            <a:pPr marL="285750" indent="-285750">
              <a:buFont typeface="Arial" panose="020B0604020202020204" pitchFamily="34" charset="0"/>
              <a:buChar char="•"/>
            </a:pPr>
            <a:r>
              <a:rPr lang="en-US" dirty="0" smtClean="0">
                <a:solidFill>
                  <a:srgbClr val="FF0000"/>
                </a:solidFill>
              </a:rPr>
              <a:t>Consumer </a:t>
            </a:r>
            <a:r>
              <a:rPr lang="en-US" dirty="0" smtClean="0">
                <a:solidFill>
                  <a:srgbClr val="FF0000"/>
                </a:solidFill>
              </a:rPr>
              <a:t>Education/Awareness</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endParaRPr lang="en-US" sz="1400" dirty="0" smtClean="0">
              <a:solidFill>
                <a:srgbClr val="FF0000"/>
              </a:solidFill>
            </a:endParaRPr>
          </a:p>
          <a:p>
            <a:pPr marL="285750" indent="-285750">
              <a:buFont typeface="Arial" panose="020B0604020202020204" pitchFamily="34" charset="0"/>
              <a:buChar char="•"/>
            </a:pPr>
            <a:r>
              <a:rPr lang="en-US" dirty="0">
                <a:solidFill>
                  <a:srgbClr val="FF0000"/>
                </a:solidFill>
              </a:rPr>
              <a:t>“Hidden Barriers</a:t>
            </a:r>
            <a:r>
              <a:rPr lang="en-US" dirty="0" smtClean="0">
                <a:solidFill>
                  <a:srgbClr val="FF0000"/>
                </a:solidFill>
              </a:rPr>
              <a:t>”</a:t>
            </a:r>
            <a:endParaRPr lang="en-US" dirty="0">
              <a:solidFill>
                <a:srgbClr val="FF0000"/>
              </a:solidFill>
            </a:endParaRPr>
          </a:p>
          <a:p>
            <a:pPr marL="742950" lvl="1" indent="-285750">
              <a:buFont typeface="Arial" panose="020B0604020202020204" pitchFamily="34" charset="0"/>
              <a:buChar char="•"/>
            </a:pPr>
            <a:r>
              <a:rPr lang="en-US" sz="1600" dirty="0" smtClean="0">
                <a:solidFill>
                  <a:srgbClr val="FF0000"/>
                </a:solidFill>
              </a:rPr>
              <a:t>Utility Natural Gas Rebates still exist !!</a:t>
            </a:r>
            <a:endParaRPr lang="en-US" dirty="0" smtClean="0">
              <a:solidFill>
                <a:srgbClr val="FF0000"/>
              </a:solidFill>
            </a:endParaRPr>
          </a:p>
          <a:p>
            <a:pPr marL="742950" lvl="1" indent="-285750">
              <a:buFont typeface="Arial" panose="020B0604020202020204" pitchFamily="34" charset="0"/>
              <a:buChar char="•"/>
            </a:pPr>
            <a:r>
              <a:rPr lang="en-US" sz="1600" dirty="0" smtClean="0">
                <a:solidFill>
                  <a:srgbClr val="FF0000"/>
                </a:solidFill>
              </a:rPr>
              <a:t>Breakdowns </a:t>
            </a:r>
            <a:r>
              <a:rPr lang="en-US" sz="1600" dirty="0">
                <a:solidFill>
                  <a:srgbClr val="FF0000"/>
                </a:solidFill>
              </a:rPr>
              <a:t>and need for Early Retirement</a:t>
            </a:r>
          </a:p>
          <a:p>
            <a:pPr marL="742950" lvl="1" indent="-285750">
              <a:buFont typeface="Arial" panose="020B0604020202020204" pitchFamily="34" charset="0"/>
              <a:buChar char="•"/>
            </a:pPr>
            <a:endParaRPr lang="en-US" dirty="0">
              <a:solidFill>
                <a:srgbClr val="FF0000"/>
              </a:solidFill>
            </a:endParaRPr>
          </a:p>
        </p:txBody>
      </p:sp>
      <p:cxnSp>
        <p:nvCxnSpPr>
          <p:cNvPr id="7" name="Straight Connector 6"/>
          <p:cNvCxnSpPr/>
          <p:nvPr/>
        </p:nvCxnSpPr>
        <p:spPr>
          <a:xfrm>
            <a:off x="4514120" y="739837"/>
            <a:ext cx="0" cy="418961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15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6918"/>
            <a:ext cx="6733895" cy="857250"/>
          </a:xfrm>
        </p:spPr>
        <p:txBody>
          <a:bodyPr>
            <a:normAutofit/>
          </a:bodyPr>
          <a:lstStyle/>
          <a:p>
            <a:pPr algn="l"/>
            <a:r>
              <a:rPr lang="en-US" sz="2400" dirty="0" smtClean="0">
                <a:solidFill>
                  <a:schemeClr val="bg1"/>
                </a:solidFill>
              </a:rPr>
              <a:t>Consumer Education/Awareness</a:t>
            </a:r>
            <a:r>
              <a:rPr lang="en-US" sz="1600" dirty="0" smtClean="0">
                <a:solidFill>
                  <a:schemeClr val="bg1"/>
                </a:solidFill>
              </a:rPr>
              <a:t/>
            </a:r>
            <a:br>
              <a:rPr lang="en-US" sz="1600" dirty="0" smtClean="0">
                <a:solidFill>
                  <a:schemeClr val="bg1"/>
                </a:solidFill>
              </a:rPr>
            </a:br>
            <a:r>
              <a:rPr lang="en-US" sz="1600" dirty="0" smtClean="0">
                <a:solidFill>
                  <a:schemeClr val="bg1"/>
                </a:solidFill>
              </a:rPr>
              <a:t>Challenge is to Educate a…Confused </a:t>
            </a:r>
            <a:r>
              <a:rPr lang="en-US" sz="1600" dirty="0">
                <a:solidFill>
                  <a:schemeClr val="bg1"/>
                </a:solidFill>
              </a:rPr>
              <a:t>Market?</a:t>
            </a:r>
          </a:p>
        </p:txBody>
      </p:sp>
      <p:pic>
        <p:nvPicPr>
          <p:cNvPr id="2050" name="Picture 2" descr="Image result for baseboard h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761" y="1010752"/>
            <a:ext cx="1737360" cy="9758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761" y="3878382"/>
            <a:ext cx="1201853" cy="967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Image result for oil truc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6054" y="1324339"/>
            <a:ext cx="2103120" cy="1150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bmj0906\AppData\Local\Microsoft\Windows\Temporary Internet Files\Content.IE5\1TF3B447\MXZ-4C36NAHZ_MXZ-5C42NAHZ_MXZ-8C48NAHZ_fron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960" t="5346" r="4755" b="6289"/>
          <a:stretch/>
        </p:blipFill>
        <p:spPr bwMode="auto">
          <a:xfrm>
            <a:off x="95992" y="3429432"/>
            <a:ext cx="1192707" cy="14164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mj0906\AppData\Local\Microsoft\Windows\Temporary Internet Files\Content.IE5\HPZST0GM\EF_Silver_front_closed-2.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655" t="28033" r="14346" b="25468"/>
          <a:stretch/>
        </p:blipFill>
        <p:spPr bwMode="auto">
          <a:xfrm>
            <a:off x="708971" y="2793339"/>
            <a:ext cx="1585850" cy="6411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14" name="Diagram 13"/>
          <p:cNvGraphicFramePr/>
          <p:nvPr>
            <p:extLst>
              <p:ext uri="{D42A27DB-BD31-4B8C-83A1-F6EECF244321}">
                <p14:modId xmlns:p14="http://schemas.microsoft.com/office/powerpoint/2010/main" val="3141541855"/>
              </p:ext>
            </p:extLst>
          </p:nvPr>
        </p:nvGraphicFramePr>
        <p:xfrm>
          <a:off x="1623753" y="1513910"/>
          <a:ext cx="5413131" cy="34607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5345084" y="540327"/>
            <a:ext cx="3474720" cy="369332"/>
          </a:xfrm>
          <a:prstGeom prst="rect">
            <a:avLst/>
          </a:prstGeom>
          <a:noFill/>
        </p:spPr>
        <p:txBody>
          <a:bodyPr wrap="square" rtlCol="0">
            <a:spAutoFit/>
          </a:bodyPr>
          <a:lstStyle/>
          <a:p>
            <a:r>
              <a:rPr lang="en-US" dirty="0" smtClean="0">
                <a:solidFill>
                  <a:srgbClr val="FF0000"/>
                </a:solidFill>
              </a:rPr>
              <a:t>Not your father’s Heat pump</a:t>
            </a:r>
            <a:endParaRPr lang="en-US" dirty="0">
              <a:solidFill>
                <a:srgbClr val="FF0000"/>
              </a:solidFill>
            </a:endParaRPr>
          </a:p>
        </p:txBody>
      </p:sp>
    </p:spTree>
    <p:extLst>
      <p:ext uri="{BB962C8B-B14F-4D97-AF65-F5344CB8AC3E}">
        <p14:creationId xmlns:p14="http://schemas.microsoft.com/office/powerpoint/2010/main" val="407911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randombar(horizontal)">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par>
                                <p:cTn id="28" presetID="14"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6918"/>
            <a:ext cx="6733895"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en-US" sz="2800" dirty="0" smtClean="0">
                <a:solidFill>
                  <a:schemeClr val="bg1"/>
                </a:solidFill>
              </a:rPr>
              <a:t>Fossil Gas Still in Play</a:t>
            </a:r>
          </a:p>
          <a:p>
            <a:pPr algn="l"/>
            <a:r>
              <a:rPr lang="en-US" sz="1600" dirty="0" smtClean="0">
                <a:solidFill>
                  <a:schemeClr val="bg1"/>
                </a:solidFill>
              </a:rPr>
              <a:t>Confused Market?</a:t>
            </a:r>
            <a:endParaRPr lang="en-US" sz="1600" dirty="0">
              <a:solidFill>
                <a:schemeClr val="bg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913" y="531659"/>
            <a:ext cx="5524500" cy="4440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009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5896" y="26012"/>
            <a:ext cx="8229600" cy="857250"/>
          </a:xfrm>
        </p:spPr>
        <p:txBody>
          <a:bodyPr>
            <a:noAutofit/>
          </a:bodyPr>
          <a:lstStyle/>
          <a:p>
            <a:pPr algn="l"/>
            <a:r>
              <a:rPr lang="en-US" sz="2800" b="0" dirty="0" smtClean="0">
                <a:latin typeface="+mj-lt"/>
              </a:rPr>
              <a:t>The Case for Early Retirement and Offseason Programs</a:t>
            </a:r>
            <a:br>
              <a:rPr lang="en-US" sz="2800" b="0" dirty="0" smtClean="0">
                <a:latin typeface="+mj-lt"/>
              </a:rPr>
            </a:br>
            <a:r>
              <a:rPr lang="en-US" sz="1800" b="0" dirty="0" smtClean="0">
                <a:latin typeface="+mj-lt"/>
              </a:rPr>
              <a:t>&gt;80% breakdowns occur in “Emergency Mode”</a:t>
            </a:r>
            <a:endParaRPr lang="en-US" sz="1800" b="0" dirty="0">
              <a:latin typeface="+mj-lt"/>
            </a:endParaRPr>
          </a:p>
        </p:txBody>
      </p:sp>
      <p:cxnSp>
        <p:nvCxnSpPr>
          <p:cNvPr id="5" name="Straight Connector 4"/>
          <p:cNvCxnSpPr/>
          <p:nvPr/>
        </p:nvCxnSpPr>
        <p:spPr>
          <a:xfrm>
            <a:off x="1143000" y="2628900"/>
            <a:ext cx="6019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104902" y="2214469"/>
            <a:ext cx="5381625" cy="1136093"/>
          </a:xfrm>
          <a:custGeom>
            <a:avLst/>
            <a:gdLst>
              <a:gd name="connsiteX0" fmla="*/ 0 w 5381625"/>
              <a:gd name="connsiteY0" fmla="*/ 1514600 h 1514790"/>
              <a:gd name="connsiteX1" fmla="*/ 1152525 w 5381625"/>
              <a:gd name="connsiteY1" fmla="*/ 114425 h 1514790"/>
              <a:gd name="connsiteX2" fmla="*/ 2381250 w 5381625"/>
              <a:gd name="connsiteY2" fmla="*/ 1514600 h 1514790"/>
              <a:gd name="connsiteX3" fmla="*/ 3924300 w 5381625"/>
              <a:gd name="connsiteY3" fmla="*/ 125 h 1514790"/>
              <a:gd name="connsiteX4" fmla="*/ 5381625 w 5381625"/>
              <a:gd name="connsiteY4" fmla="*/ 1428875 h 1514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1625" h="1514790">
                <a:moveTo>
                  <a:pt x="0" y="1514600"/>
                </a:moveTo>
                <a:cubicBezTo>
                  <a:pt x="377825" y="814512"/>
                  <a:pt x="755650" y="114425"/>
                  <a:pt x="1152525" y="114425"/>
                </a:cubicBezTo>
                <a:cubicBezTo>
                  <a:pt x="1549400" y="114425"/>
                  <a:pt x="1919288" y="1533650"/>
                  <a:pt x="2381250" y="1514600"/>
                </a:cubicBezTo>
                <a:cubicBezTo>
                  <a:pt x="2843213" y="1495550"/>
                  <a:pt x="3424238" y="14412"/>
                  <a:pt x="3924300" y="125"/>
                </a:cubicBezTo>
                <a:cubicBezTo>
                  <a:pt x="4424362" y="-14162"/>
                  <a:pt x="5140325" y="1193925"/>
                  <a:pt x="5381625" y="14288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76200" y="3600452"/>
            <a:ext cx="89154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400" b="0" i="0" u="sng" strike="noStrike" kern="1200" cap="none" spc="0" normalizeH="0" baseline="0" noProof="0" dirty="0" smtClean="0">
                <a:ln>
                  <a:noFill/>
                </a:ln>
                <a:solidFill>
                  <a:prstClr val="black"/>
                </a:solidFill>
                <a:effectLst/>
                <a:uLnTx/>
                <a:uFillTx/>
                <a:latin typeface="Calibri"/>
                <a:ea typeface="+mn-ea"/>
                <a:cs typeface="+mn-cs"/>
              </a:rPr>
              <a:t>May     Jun     Jul     Aug      Sep     Oct      Nov      Dec     Jan     Feb    Mar   Apr</a:t>
            </a:r>
          </a:p>
        </p:txBody>
      </p:sp>
      <p:sp>
        <p:nvSpPr>
          <p:cNvPr id="13" name="TextBox 12"/>
          <p:cNvSpPr txBox="1"/>
          <p:nvPr/>
        </p:nvSpPr>
        <p:spPr>
          <a:xfrm>
            <a:off x="7239000" y="2457450"/>
            <a:ext cx="1143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Capacity</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18"/>
          <p:cNvSpPr/>
          <p:nvPr/>
        </p:nvSpPr>
        <p:spPr>
          <a:xfrm>
            <a:off x="4392932" y="2214562"/>
            <a:ext cx="1396365" cy="414338"/>
          </a:xfrm>
          <a:custGeom>
            <a:avLst/>
            <a:gdLst>
              <a:gd name="connsiteX0" fmla="*/ 0 w 1396365"/>
              <a:gd name="connsiteY0" fmla="*/ 552450 h 552450"/>
              <a:gd name="connsiteX1" fmla="*/ 0 w 1396365"/>
              <a:gd name="connsiteY1" fmla="*/ 552450 h 552450"/>
              <a:gd name="connsiteX2" fmla="*/ 5715 w 1396365"/>
              <a:gd name="connsiteY2" fmla="*/ 537210 h 552450"/>
              <a:gd name="connsiteX3" fmla="*/ 7620 w 1396365"/>
              <a:gd name="connsiteY3" fmla="*/ 531495 h 552450"/>
              <a:gd name="connsiteX4" fmla="*/ 13335 w 1396365"/>
              <a:gd name="connsiteY4" fmla="*/ 527685 h 552450"/>
              <a:gd name="connsiteX5" fmla="*/ 24765 w 1396365"/>
              <a:gd name="connsiteY5" fmla="*/ 504825 h 552450"/>
              <a:gd name="connsiteX6" fmla="*/ 36195 w 1396365"/>
              <a:gd name="connsiteY6" fmla="*/ 497205 h 552450"/>
              <a:gd name="connsiteX7" fmla="*/ 47625 w 1396365"/>
              <a:gd name="connsiteY7" fmla="*/ 491490 h 552450"/>
              <a:gd name="connsiteX8" fmla="*/ 59055 w 1396365"/>
              <a:gd name="connsiteY8" fmla="*/ 480060 h 552450"/>
              <a:gd name="connsiteX9" fmla="*/ 64770 w 1396365"/>
              <a:gd name="connsiteY9" fmla="*/ 476250 h 552450"/>
              <a:gd name="connsiteX10" fmla="*/ 76200 w 1396365"/>
              <a:gd name="connsiteY10" fmla="*/ 464820 h 552450"/>
              <a:gd name="connsiteX11" fmla="*/ 87630 w 1396365"/>
              <a:gd name="connsiteY11" fmla="*/ 455295 h 552450"/>
              <a:gd name="connsiteX12" fmla="*/ 91440 w 1396365"/>
              <a:gd name="connsiteY12" fmla="*/ 449580 h 552450"/>
              <a:gd name="connsiteX13" fmla="*/ 102870 w 1396365"/>
              <a:gd name="connsiteY13" fmla="*/ 438150 h 552450"/>
              <a:gd name="connsiteX14" fmla="*/ 108585 w 1396365"/>
              <a:gd name="connsiteY14" fmla="*/ 432435 h 552450"/>
              <a:gd name="connsiteX15" fmla="*/ 110490 w 1396365"/>
              <a:gd name="connsiteY15" fmla="*/ 426720 h 552450"/>
              <a:gd name="connsiteX16" fmla="*/ 118110 w 1396365"/>
              <a:gd name="connsiteY16" fmla="*/ 413385 h 552450"/>
              <a:gd name="connsiteX17" fmla="*/ 120015 w 1396365"/>
              <a:gd name="connsiteY17" fmla="*/ 407670 h 552450"/>
              <a:gd name="connsiteX18" fmla="*/ 127635 w 1396365"/>
              <a:gd name="connsiteY18" fmla="*/ 396240 h 552450"/>
              <a:gd name="connsiteX19" fmla="*/ 131445 w 1396365"/>
              <a:gd name="connsiteY19" fmla="*/ 390525 h 552450"/>
              <a:gd name="connsiteX20" fmla="*/ 140970 w 1396365"/>
              <a:gd name="connsiteY20" fmla="*/ 373380 h 552450"/>
              <a:gd name="connsiteX21" fmla="*/ 146685 w 1396365"/>
              <a:gd name="connsiteY21" fmla="*/ 367665 h 552450"/>
              <a:gd name="connsiteX22" fmla="*/ 156210 w 1396365"/>
              <a:gd name="connsiteY22" fmla="*/ 360045 h 552450"/>
              <a:gd name="connsiteX23" fmla="*/ 167640 w 1396365"/>
              <a:gd name="connsiteY23" fmla="*/ 348615 h 552450"/>
              <a:gd name="connsiteX24" fmla="*/ 173355 w 1396365"/>
              <a:gd name="connsiteY24" fmla="*/ 340995 h 552450"/>
              <a:gd name="connsiteX25" fmla="*/ 177165 w 1396365"/>
              <a:gd name="connsiteY25" fmla="*/ 335280 h 552450"/>
              <a:gd name="connsiteX26" fmla="*/ 182880 w 1396365"/>
              <a:gd name="connsiteY26" fmla="*/ 331470 h 552450"/>
              <a:gd name="connsiteX27" fmla="*/ 192405 w 1396365"/>
              <a:gd name="connsiteY27" fmla="*/ 320040 h 552450"/>
              <a:gd name="connsiteX28" fmla="*/ 198120 w 1396365"/>
              <a:gd name="connsiteY28" fmla="*/ 316230 h 552450"/>
              <a:gd name="connsiteX29" fmla="*/ 201930 w 1396365"/>
              <a:gd name="connsiteY29" fmla="*/ 310515 h 552450"/>
              <a:gd name="connsiteX30" fmla="*/ 213360 w 1396365"/>
              <a:gd name="connsiteY30" fmla="*/ 299085 h 552450"/>
              <a:gd name="connsiteX31" fmla="*/ 217170 w 1396365"/>
              <a:gd name="connsiteY31" fmla="*/ 293370 h 552450"/>
              <a:gd name="connsiteX32" fmla="*/ 228600 w 1396365"/>
              <a:gd name="connsiteY32" fmla="*/ 281940 h 552450"/>
              <a:gd name="connsiteX33" fmla="*/ 240030 w 1396365"/>
              <a:gd name="connsiteY33" fmla="*/ 264795 h 552450"/>
              <a:gd name="connsiteX34" fmla="*/ 243840 w 1396365"/>
              <a:gd name="connsiteY34" fmla="*/ 259080 h 552450"/>
              <a:gd name="connsiteX35" fmla="*/ 251460 w 1396365"/>
              <a:gd name="connsiteY35" fmla="*/ 245745 h 552450"/>
              <a:gd name="connsiteX36" fmla="*/ 255270 w 1396365"/>
              <a:gd name="connsiteY36" fmla="*/ 240030 h 552450"/>
              <a:gd name="connsiteX37" fmla="*/ 266700 w 1396365"/>
              <a:gd name="connsiteY37" fmla="*/ 230505 h 552450"/>
              <a:gd name="connsiteX38" fmla="*/ 272415 w 1396365"/>
              <a:gd name="connsiteY38" fmla="*/ 228600 h 552450"/>
              <a:gd name="connsiteX39" fmla="*/ 289560 w 1396365"/>
              <a:gd name="connsiteY39" fmla="*/ 211455 h 552450"/>
              <a:gd name="connsiteX40" fmla="*/ 295275 w 1396365"/>
              <a:gd name="connsiteY40" fmla="*/ 205740 h 552450"/>
              <a:gd name="connsiteX41" fmla="*/ 300990 w 1396365"/>
              <a:gd name="connsiteY41" fmla="*/ 201930 h 552450"/>
              <a:gd name="connsiteX42" fmla="*/ 312420 w 1396365"/>
              <a:gd name="connsiteY42" fmla="*/ 192405 h 552450"/>
              <a:gd name="connsiteX43" fmla="*/ 325755 w 1396365"/>
              <a:gd name="connsiteY43" fmla="*/ 179070 h 552450"/>
              <a:gd name="connsiteX44" fmla="*/ 331470 w 1396365"/>
              <a:gd name="connsiteY44" fmla="*/ 175260 h 552450"/>
              <a:gd name="connsiteX45" fmla="*/ 337185 w 1396365"/>
              <a:gd name="connsiteY45" fmla="*/ 171450 h 552450"/>
              <a:gd name="connsiteX46" fmla="*/ 346710 w 1396365"/>
              <a:gd name="connsiteY46" fmla="*/ 160020 h 552450"/>
              <a:gd name="connsiteX47" fmla="*/ 350520 w 1396365"/>
              <a:gd name="connsiteY47" fmla="*/ 154305 h 552450"/>
              <a:gd name="connsiteX48" fmla="*/ 356235 w 1396365"/>
              <a:gd name="connsiteY48" fmla="*/ 148590 h 552450"/>
              <a:gd name="connsiteX49" fmla="*/ 360045 w 1396365"/>
              <a:gd name="connsiteY49" fmla="*/ 142875 h 552450"/>
              <a:gd name="connsiteX50" fmla="*/ 365760 w 1396365"/>
              <a:gd name="connsiteY50" fmla="*/ 139065 h 552450"/>
              <a:gd name="connsiteX51" fmla="*/ 369570 w 1396365"/>
              <a:gd name="connsiteY51" fmla="*/ 133350 h 552450"/>
              <a:gd name="connsiteX52" fmla="*/ 382905 w 1396365"/>
              <a:gd name="connsiteY52" fmla="*/ 127635 h 552450"/>
              <a:gd name="connsiteX53" fmla="*/ 388620 w 1396365"/>
              <a:gd name="connsiteY53" fmla="*/ 121920 h 552450"/>
              <a:gd name="connsiteX54" fmla="*/ 392430 w 1396365"/>
              <a:gd name="connsiteY54" fmla="*/ 116205 h 552450"/>
              <a:gd name="connsiteX55" fmla="*/ 403860 w 1396365"/>
              <a:gd name="connsiteY55" fmla="*/ 110490 h 552450"/>
              <a:gd name="connsiteX56" fmla="*/ 421005 w 1396365"/>
              <a:gd name="connsiteY56" fmla="*/ 97155 h 552450"/>
              <a:gd name="connsiteX57" fmla="*/ 432435 w 1396365"/>
              <a:gd name="connsiteY57" fmla="*/ 91440 h 552450"/>
              <a:gd name="connsiteX58" fmla="*/ 438150 w 1396365"/>
              <a:gd name="connsiteY58" fmla="*/ 85725 h 552450"/>
              <a:gd name="connsiteX59" fmla="*/ 449580 w 1396365"/>
              <a:gd name="connsiteY59" fmla="*/ 78105 h 552450"/>
              <a:gd name="connsiteX60" fmla="*/ 455295 w 1396365"/>
              <a:gd name="connsiteY60" fmla="*/ 72390 h 552450"/>
              <a:gd name="connsiteX61" fmla="*/ 461010 w 1396365"/>
              <a:gd name="connsiteY61" fmla="*/ 70485 h 552450"/>
              <a:gd name="connsiteX62" fmla="*/ 466725 w 1396365"/>
              <a:gd name="connsiteY62" fmla="*/ 66675 h 552450"/>
              <a:gd name="connsiteX63" fmla="*/ 478155 w 1396365"/>
              <a:gd name="connsiteY63" fmla="*/ 62865 h 552450"/>
              <a:gd name="connsiteX64" fmla="*/ 485775 w 1396365"/>
              <a:gd name="connsiteY64" fmla="*/ 59055 h 552450"/>
              <a:gd name="connsiteX65" fmla="*/ 499110 w 1396365"/>
              <a:gd name="connsiteY65" fmla="*/ 53340 h 552450"/>
              <a:gd name="connsiteX66" fmla="*/ 514350 w 1396365"/>
              <a:gd name="connsiteY66" fmla="*/ 43815 h 552450"/>
              <a:gd name="connsiteX67" fmla="*/ 525780 w 1396365"/>
              <a:gd name="connsiteY67" fmla="*/ 38100 h 552450"/>
              <a:gd name="connsiteX68" fmla="*/ 531495 w 1396365"/>
              <a:gd name="connsiteY68" fmla="*/ 34290 h 552450"/>
              <a:gd name="connsiteX69" fmla="*/ 542925 w 1396365"/>
              <a:gd name="connsiteY69" fmla="*/ 30480 h 552450"/>
              <a:gd name="connsiteX70" fmla="*/ 548640 w 1396365"/>
              <a:gd name="connsiteY70" fmla="*/ 28575 h 552450"/>
              <a:gd name="connsiteX71" fmla="*/ 561975 w 1396365"/>
              <a:gd name="connsiteY71" fmla="*/ 26670 h 552450"/>
              <a:gd name="connsiteX72" fmla="*/ 581025 w 1396365"/>
              <a:gd name="connsiteY72" fmla="*/ 20955 h 552450"/>
              <a:gd name="connsiteX73" fmla="*/ 588645 w 1396365"/>
              <a:gd name="connsiteY73" fmla="*/ 19050 h 552450"/>
              <a:gd name="connsiteX74" fmla="*/ 600075 w 1396365"/>
              <a:gd name="connsiteY74" fmla="*/ 15240 h 552450"/>
              <a:gd name="connsiteX75" fmla="*/ 605790 w 1396365"/>
              <a:gd name="connsiteY75" fmla="*/ 13335 h 552450"/>
              <a:gd name="connsiteX76" fmla="*/ 611505 w 1396365"/>
              <a:gd name="connsiteY76" fmla="*/ 9525 h 552450"/>
              <a:gd name="connsiteX77" fmla="*/ 622935 w 1396365"/>
              <a:gd name="connsiteY77" fmla="*/ 5715 h 552450"/>
              <a:gd name="connsiteX78" fmla="*/ 634365 w 1396365"/>
              <a:gd name="connsiteY78" fmla="*/ 0 h 552450"/>
              <a:gd name="connsiteX79" fmla="*/ 689610 w 1396365"/>
              <a:gd name="connsiteY79" fmla="*/ 1905 h 552450"/>
              <a:gd name="connsiteX80" fmla="*/ 708660 w 1396365"/>
              <a:gd name="connsiteY80" fmla="*/ 5715 h 552450"/>
              <a:gd name="connsiteX81" fmla="*/ 721995 w 1396365"/>
              <a:gd name="connsiteY81" fmla="*/ 7620 h 552450"/>
              <a:gd name="connsiteX82" fmla="*/ 731520 w 1396365"/>
              <a:gd name="connsiteY82" fmla="*/ 11430 h 552450"/>
              <a:gd name="connsiteX83" fmla="*/ 752475 w 1396365"/>
              <a:gd name="connsiteY83" fmla="*/ 15240 h 552450"/>
              <a:gd name="connsiteX84" fmla="*/ 769620 w 1396365"/>
              <a:gd name="connsiteY84" fmla="*/ 19050 h 552450"/>
              <a:gd name="connsiteX85" fmla="*/ 779145 w 1396365"/>
              <a:gd name="connsiteY85" fmla="*/ 20955 h 552450"/>
              <a:gd name="connsiteX86" fmla="*/ 794385 w 1396365"/>
              <a:gd name="connsiteY86" fmla="*/ 24765 h 552450"/>
              <a:gd name="connsiteX87" fmla="*/ 805815 w 1396365"/>
              <a:gd name="connsiteY87" fmla="*/ 28575 h 552450"/>
              <a:gd name="connsiteX88" fmla="*/ 815340 w 1396365"/>
              <a:gd name="connsiteY88" fmla="*/ 30480 h 552450"/>
              <a:gd name="connsiteX89" fmla="*/ 826770 w 1396365"/>
              <a:gd name="connsiteY89" fmla="*/ 32385 h 552450"/>
              <a:gd name="connsiteX90" fmla="*/ 832485 w 1396365"/>
              <a:gd name="connsiteY90" fmla="*/ 34290 h 552450"/>
              <a:gd name="connsiteX91" fmla="*/ 840105 w 1396365"/>
              <a:gd name="connsiteY91" fmla="*/ 36195 h 552450"/>
              <a:gd name="connsiteX92" fmla="*/ 845820 w 1396365"/>
              <a:gd name="connsiteY92" fmla="*/ 38100 h 552450"/>
              <a:gd name="connsiteX93" fmla="*/ 853440 w 1396365"/>
              <a:gd name="connsiteY93" fmla="*/ 40005 h 552450"/>
              <a:gd name="connsiteX94" fmla="*/ 864870 w 1396365"/>
              <a:gd name="connsiteY94" fmla="*/ 45720 h 552450"/>
              <a:gd name="connsiteX95" fmla="*/ 870585 w 1396365"/>
              <a:gd name="connsiteY95" fmla="*/ 47625 h 552450"/>
              <a:gd name="connsiteX96" fmla="*/ 876300 w 1396365"/>
              <a:gd name="connsiteY96" fmla="*/ 53340 h 552450"/>
              <a:gd name="connsiteX97" fmla="*/ 893445 w 1396365"/>
              <a:gd name="connsiteY97" fmla="*/ 64770 h 552450"/>
              <a:gd name="connsiteX98" fmla="*/ 899160 w 1396365"/>
              <a:gd name="connsiteY98" fmla="*/ 68580 h 552450"/>
              <a:gd name="connsiteX99" fmla="*/ 912495 w 1396365"/>
              <a:gd name="connsiteY99" fmla="*/ 78105 h 552450"/>
              <a:gd name="connsiteX100" fmla="*/ 918210 w 1396365"/>
              <a:gd name="connsiteY100" fmla="*/ 80010 h 552450"/>
              <a:gd name="connsiteX101" fmla="*/ 929640 w 1396365"/>
              <a:gd name="connsiteY101" fmla="*/ 87630 h 552450"/>
              <a:gd name="connsiteX102" fmla="*/ 942975 w 1396365"/>
              <a:gd name="connsiteY102" fmla="*/ 93345 h 552450"/>
              <a:gd name="connsiteX103" fmla="*/ 950595 w 1396365"/>
              <a:gd name="connsiteY103" fmla="*/ 99060 h 552450"/>
              <a:gd name="connsiteX104" fmla="*/ 962025 w 1396365"/>
              <a:gd name="connsiteY104" fmla="*/ 106680 h 552450"/>
              <a:gd name="connsiteX105" fmla="*/ 990600 w 1396365"/>
              <a:gd name="connsiteY105" fmla="*/ 125730 h 552450"/>
              <a:gd name="connsiteX106" fmla="*/ 996315 w 1396365"/>
              <a:gd name="connsiteY106" fmla="*/ 129540 h 552450"/>
              <a:gd name="connsiteX107" fmla="*/ 1002030 w 1396365"/>
              <a:gd name="connsiteY107" fmla="*/ 133350 h 552450"/>
              <a:gd name="connsiteX108" fmla="*/ 1003935 w 1396365"/>
              <a:gd name="connsiteY108" fmla="*/ 139065 h 552450"/>
              <a:gd name="connsiteX109" fmla="*/ 1015365 w 1396365"/>
              <a:gd name="connsiteY109" fmla="*/ 144780 h 552450"/>
              <a:gd name="connsiteX110" fmla="*/ 1024890 w 1396365"/>
              <a:gd name="connsiteY110" fmla="*/ 154305 h 552450"/>
              <a:gd name="connsiteX111" fmla="*/ 1030605 w 1396365"/>
              <a:gd name="connsiteY111" fmla="*/ 160020 h 552450"/>
              <a:gd name="connsiteX112" fmla="*/ 1036320 w 1396365"/>
              <a:gd name="connsiteY112" fmla="*/ 163830 h 552450"/>
              <a:gd name="connsiteX113" fmla="*/ 1042035 w 1396365"/>
              <a:gd name="connsiteY113" fmla="*/ 171450 h 552450"/>
              <a:gd name="connsiteX114" fmla="*/ 1045845 w 1396365"/>
              <a:gd name="connsiteY114" fmla="*/ 177165 h 552450"/>
              <a:gd name="connsiteX115" fmla="*/ 1051560 w 1396365"/>
              <a:gd name="connsiteY115" fmla="*/ 180975 h 552450"/>
              <a:gd name="connsiteX116" fmla="*/ 1055370 w 1396365"/>
              <a:gd name="connsiteY116" fmla="*/ 186690 h 552450"/>
              <a:gd name="connsiteX117" fmla="*/ 1061085 w 1396365"/>
              <a:gd name="connsiteY117" fmla="*/ 200025 h 552450"/>
              <a:gd name="connsiteX118" fmla="*/ 1066800 w 1396365"/>
              <a:gd name="connsiteY118" fmla="*/ 203835 h 552450"/>
              <a:gd name="connsiteX119" fmla="*/ 1072515 w 1396365"/>
              <a:gd name="connsiteY119" fmla="*/ 215265 h 552450"/>
              <a:gd name="connsiteX120" fmla="*/ 1080135 w 1396365"/>
              <a:gd name="connsiteY120" fmla="*/ 222885 h 552450"/>
              <a:gd name="connsiteX121" fmla="*/ 1087755 w 1396365"/>
              <a:gd name="connsiteY121" fmla="*/ 234315 h 552450"/>
              <a:gd name="connsiteX122" fmla="*/ 1099185 w 1396365"/>
              <a:gd name="connsiteY122" fmla="*/ 245745 h 552450"/>
              <a:gd name="connsiteX123" fmla="*/ 1104900 w 1396365"/>
              <a:gd name="connsiteY123" fmla="*/ 249555 h 552450"/>
              <a:gd name="connsiteX124" fmla="*/ 1116330 w 1396365"/>
              <a:gd name="connsiteY124" fmla="*/ 260985 h 552450"/>
              <a:gd name="connsiteX125" fmla="*/ 1122045 w 1396365"/>
              <a:gd name="connsiteY125" fmla="*/ 264795 h 552450"/>
              <a:gd name="connsiteX126" fmla="*/ 1141095 w 1396365"/>
              <a:gd name="connsiteY126" fmla="*/ 281940 h 552450"/>
              <a:gd name="connsiteX127" fmla="*/ 1150620 w 1396365"/>
              <a:gd name="connsiteY127" fmla="*/ 293370 h 552450"/>
              <a:gd name="connsiteX128" fmla="*/ 1156335 w 1396365"/>
              <a:gd name="connsiteY128" fmla="*/ 297180 h 552450"/>
              <a:gd name="connsiteX129" fmla="*/ 1163955 w 1396365"/>
              <a:gd name="connsiteY129" fmla="*/ 302895 h 552450"/>
              <a:gd name="connsiteX130" fmla="*/ 1396365 w 1396365"/>
              <a:gd name="connsiteY130" fmla="*/ 546735 h 552450"/>
              <a:gd name="connsiteX131" fmla="*/ 0 w 1396365"/>
              <a:gd name="connsiteY131" fmla="*/ 55245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396365" h="552450">
                <a:moveTo>
                  <a:pt x="0" y="552450"/>
                </a:moveTo>
                <a:lnTo>
                  <a:pt x="0" y="552450"/>
                </a:lnTo>
                <a:cubicBezTo>
                  <a:pt x="1905" y="547370"/>
                  <a:pt x="3861" y="542309"/>
                  <a:pt x="5715" y="537210"/>
                </a:cubicBezTo>
                <a:cubicBezTo>
                  <a:pt x="6401" y="535323"/>
                  <a:pt x="6366" y="533063"/>
                  <a:pt x="7620" y="531495"/>
                </a:cubicBezTo>
                <a:cubicBezTo>
                  <a:pt x="9050" y="529707"/>
                  <a:pt x="11430" y="528955"/>
                  <a:pt x="13335" y="527685"/>
                </a:cubicBezTo>
                <a:cubicBezTo>
                  <a:pt x="15508" y="521165"/>
                  <a:pt x="18434" y="509045"/>
                  <a:pt x="24765" y="504825"/>
                </a:cubicBezTo>
                <a:cubicBezTo>
                  <a:pt x="28575" y="502285"/>
                  <a:pt x="31851" y="498653"/>
                  <a:pt x="36195" y="497205"/>
                </a:cubicBezTo>
                <a:cubicBezTo>
                  <a:pt x="41491" y="495440"/>
                  <a:pt x="43194" y="495429"/>
                  <a:pt x="47625" y="491490"/>
                </a:cubicBezTo>
                <a:cubicBezTo>
                  <a:pt x="51652" y="487910"/>
                  <a:pt x="54572" y="483049"/>
                  <a:pt x="59055" y="480060"/>
                </a:cubicBezTo>
                <a:cubicBezTo>
                  <a:pt x="60960" y="478790"/>
                  <a:pt x="63059" y="477771"/>
                  <a:pt x="64770" y="476250"/>
                </a:cubicBezTo>
                <a:cubicBezTo>
                  <a:pt x="68797" y="472670"/>
                  <a:pt x="71717" y="467809"/>
                  <a:pt x="76200" y="464820"/>
                </a:cubicBezTo>
                <a:cubicBezTo>
                  <a:pt x="81819" y="461074"/>
                  <a:pt x="83046" y="460795"/>
                  <a:pt x="87630" y="455295"/>
                </a:cubicBezTo>
                <a:cubicBezTo>
                  <a:pt x="89096" y="453536"/>
                  <a:pt x="89919" y="451291"/>
                  <a:pt x="91440" y="449580"/>
                </a:cubicBezTo>
                <a:cubicBezTo>
                  <a:pt x="95020" y="445553"/>
                  <a:pt x="99060" y="441960"/>
                  <a:pt x="102870" y="438150"/>
                </a:cubicBezTo>
                <a:lnTo>
                  <a:pt x="108585" y="432435"/>
                </a:lnTo>
                <a:cubicBezTo>
                  <a:pt x="109220" y="430530"/>
                  <a:pt x="109592" y="428516"/>
                  <a:pt x="110490" y="426720"/>
                </a:cubicBezTo>
                <a:cubicBezTo>
                  <a:pt x="120056" y="407588"/>
                  <a:pt x="108091" y="436763"/>
                  <a:pt x="118110" y="413385"/>
                </a:cubicBezTo>
                <a:cubicBezTo>
                  <a:pt x="118901" y="411539"/>
                  <a:pt x="119040" y="409425"/>
                  <a:pt x="120015" y="407670"/>
                </a:cubicBezTo>
                <a:cubicBezTo>
                  <a:pt x="122239" y="403667"/>
                  <a:pt x="125095" y="400050"/>
                  <a:pt x="127635" y="396240"/>
                </a:cubicBezTo>
                <a:cubicBezTo>
                  <a:pt x="128905" y="394335"/>
                  <a:pt x="130721" y="392697"/>
                  <a:pt x="131445" y="390525"/>
                </a:cubicBezTo>
                <a:cubicBezTo>
                  <a:pt x="133841" y="383338"/>
                  <a:pt x="134420" y="379930"/>
                  <a:pt x="140970" y="373380"/>
                </a:cubicBezTo>
                <a:cubicBezTo>
                  <a:pt x="142875" y="371475"/>
                  <a:pt x="144960" y="369735"/>
                  <a:pt x="146685" y="367665"/>
                </a:cubicBezTo>
                <a:cubicBezTo>
                  <a:pt x="153313" y="359711"/>
                  <a:pt x="146828" y="363172"/>
                  <a:pt x="156210" y="360045"/>
                </a:cubicBezTo>
                <a:cubicBezTo>
                  <a:pt x="174887" y="335142"/>
                  <a:pt x="150926" y="365329"/>
                  <a:pt x="167640" y="348615"/>
                </a:cubicBezTo>
                <a:cubicBezTo>
                  <a:pt x="169885" y="346370"/>
                  <a:pt x="171510" y="343579"/>
                  <a:pt x="173355" y="340995"/>
                </a:cubicBezTo>
                <a:cubicBezTo>
                  <a:pt x="174686" y="339132"/>
                  <a:pt x="175546" y="336899"/>
                  <a:pt x="177165" y="335280"/>
                </a:cubicBezTo>
                <a:cubicBezTo>
                  <a:pt x="178784" y="333661"/>
                  <a:pt x="181121" y="332936"/>
                  <a:pt x="182880" y="331470"/>
                </a:cubicBezTo>
                <a:cubicBezTo>
                  <a:pt x="201605" y="315866"/>
                  <a:pt x="177420" y="335025"/>
                  <a:pt x="192405" y="320040"/>
                </a:cubicBezTo>
                <a:cubicBezTo>
                  <a:pt x="194024" y="318421"/>
                  <a:pt x="196215" y="317500"/>
                  <a:pt x="198120" y="316230"/>
                </a:cubicBezTo>
                <a:cubicBezTo>
                  <a:pt x="199390" y="314325"/>
                  <a:pt x="200409" y="312226"/>
                  <a:pt x="201930" y="310515"/>
                </a:cubicBezTo>
                <a:cubicBezTo>
                  <a:pt x="205510" y="306488"/>
                  <a:pt x="210371" y="303568"/>
                  <a:pt x="213360" y="299085"/>
                </a:cubicBezTo>
                <a:cubicBezTo>
                  <a:pt x="214630" y="297180"/>
                  <a:pt x="215649" y="295081"/>
                  <a:pt x="217170" y="293370"/>
                </a:cubicBezTo>
                <a:cubicBezTo>
                  <a:pt x="220750" y="289343"/>
                  <a:pt x="225611" y="286423"/>
                  <a:pt x="228600" y="281940"/>
                </a:cubicBezTo>
                <a:lnTo>
                  <a:pt x="240030" y="264795"/>
                </a:lnTo>
                <a:cubicBezTo>
                  <a:pt x="241300" y="262890"/>
                  <a:pt x="243116" y="261252"/>
                  <a:pt x="243840" y="259080"/>
                </a:cubicBezTo>
                <a:cubicBezTo>
                  <a:pt x="246931" y="249806"/>
                  <a:pt x="244252" y="255836"/>
                  <a:pt x="251460" y="245745"/>
                </a:cubicBezTo>
                <a:cubicBezTo>
                  <a:pt x="252791" y="243882"/>
                  <a:pt x="253804" y="241789"/>
                  <a:pt x="255270" y="240030"/>
                </a:cubicBezTo>
                <a:cubicBezTo>
                  <a:pt x="258279" y="236419"/>
                  <a:pt x="262419" y="232646"/>
                  <a:pt x="266700" y="230505"/>
                </a:cubicBezTo>
                <a:cubicBezTo>
                  <a:pt x="268496" y="229607"/>
                  <a:pt x="270510" y="229235"/>
                  <a:pt x="272415" y="228600"/>
                </a:cubicBezTo>
                <a:lnTo>
                  <a:pt x="289560" y="211455"/>
                </a:lnTo>
                <a:cubicBezTo>
                  <a:pt x="291465" y="209550"/>
                  <a:pt x="293033" y="207234"/>
                  <a:pt x="295275" y="205740"/>
                </a:cubicBezTo>
                <a:cubicBezTo>
                  <a:pt x="297180" y="204470"/>
                  <a:pt x="299231" y="203396"/>
                  <a:pt x="300990" y="201930"/>
                </a:cubicBezTo>
                <a:cubicBezTo>
                  <a:pt x="315658" y="189707"/>
                  <a:pt x="298231" y="201865"/>
                  <a:pt x="312420" y="192405"/>
                </a:cubicBezTo>
                <a:cubicBezTo>
                  <a:pt x="315773" y="182346"/>
                  <a:pt x="312654" y="187804"/>
                  <a:pt x="325755" y="179070"/>
                </a:cubicBezTo>
                <a:lnTo>
                  <a:pt x="331470" y="175260"/>
                </a:lnTo>
                <a:lnTo>
                  <a:pt x="337185" y="171450"/>
                </a:lnTo>
                <a:cubicBezTo>
                  <a:pt x="346645" y="157261"/>
                  <a:pt x="334487" y="174688"/>
                  <a:pt x="346710" y="160020"/>
                </a:cubicBezTo>
                <a:cubicBezTo>
                  <a:pt x="348176" y="158261"/>
                  <a:pt x="349054" y="156064"/>
                  <a:pt x="350520" y="154305"/>
                </a:cubicBezTo>
                <a:cubicBezTo>
                  <a:pt x="352245" y="152235"/>
                  <a:pt x="354510" y="150660"/>
                  <a:pt x="356235" y="148590"/>
                </a:cubicBezTo>
                <a:cubicBezTo>
                  <a:pt x="357701" y="146831"/>
                  <a:pt x="358426" y="144494"/>
                  <a:pt x="360045" y="142875"/>
                </a:cubicBezTo>
                <a:cubicBezTo>
                  <a:pt x="361664" y="141256"/>
                  <a:pt x="363855" y="140335"/>
                  <a:pt x="365760" y="139065"/>
                </a:cubicBezTo>
                <a:cubicBezTo>
                  <a:pt x="367030" y="137160"/>
                  <a:pt x="367951" y="134969"/>
                  <a:pt x="369570" y="133350"/>
                </a:cubicBezTo>
                <a:cubicBezTo>
                  <a:pt x="373955" y="128965"/>
                  <a:pt x="377076" y="129092"/>
                  <a:pt x="382905" y="127635"/>
                </a:cubicBezTo>
                <a:cubicBezTo>
                  <a:pt x="384810" y="125730"/>
                  <a:pt x="386895" y="123990"/>
                  <a:pt x="388620" y="121920"/>
                </a:cubicBezTo>
                <a:cubicBezTo>
                  <a:pt x="390086" y="120161"/>
                  <a:pt x="390811" y="117824"/>
                  <a:pt x="392430" y="116205"/>
                </a:cubicBezTo>
                <a:cubicBezTo>
                  <a:pt x="396123" y="112512"/>
                  <a:pt x="399212" y="112039"/>
                  <a:pt x="403860" y="110490"/>
                </a:cubicBezTo>
                <a:cubicBezTo>
                  <a:pt x="412813" y="101537"/>
                  <a:pt x="407333" y="106269"/>
                  <a:pt x="421005" y="97155"/>
                </a:cubicBezTo>
                <a:cubicBezTo>
                  <a:pt x="428391" y="92231"/>
                  <a:pt x="424548" y="94069"/>
                  <a:pt x="432435" y="91440"/>
                </a:cubicBezTo>
                <a:cubicBezTo>
                  <a:pt x="434340" y="89535"/>
                  <a:pt x="436023" y="87379"/>
                  <a:pt x="438150" y="85725"/>
                </a:cubicBezTo>
                <a:cubicBezTo>
                  <a:pt x="441764" y="82914"/>
                  <a:pt x="446342" y="81343"/>
                  <a:pt x="449580" y="78105"/>
                </a:cubicBezTo>
                <a:cubicBezTo>
                  <a:pt x="451485" y="76200"/>
                  <a:pt x="453053" y="73884"/>
                  <a:pt x="455295" y="72390"/>
                </a:cubicBezTo>
                <a:cubicBezTo>
                  <a:pt x="456966" y="71276"/>
                  <a:pt x="459214" y="71383"/>
                  <a:pt x="461010" y="70485"/>
                </a:cubicBezTo>
                <a:cubicBezTo>
                  <a:pt x="463058" y="69461"/>
                  <a:pt x="464633" y="67605"/>
                  <a:pt x="466725" y="66675"/>
                </a:cubicBezTo>
                <a:cubicBezTo>
                  <a:pt x="470395" y="65044"/>
                  <a:pt x="474563" y="64661"/>
                  <a:pt x="478155" y="62865"/>
                </a:cubicBezTo>
                <a:cubicBezTo>
                  <a:pt x="480695" y="61595"/>
                  <a:pt x="483165" y="60174"/>
                  <a:pt x="485775" y="59055"/>
                </a:cubicBezTo>
                <a:cubicBezTo>
                  <a:pt x="505396" y="50646"/>
                  <a:pt x="473838" y="65976"/>
                  <a:pt x="499110" y="53340"/>
                </a:cubicBezTo>
                <a:cubicBezTo>
                  <a:pt x="508249" y="39631"/>
                  <a:pt x="495307" y="56510"/>
                  <a:pt x="514350" y="43815"/>
                </a:cubicBezTo>
                <a:cubicBezTo>
                  <a:pt x="530728" y="32896"/>
                  <a:pt x="510006" y="45987"/>
                  <a:pt x="525780" y="38100"/>
                </a:cubicBezTo>
                <a:cubicBezTo>
                  <a:pt x="527828" y="37076"/>
                  <a:pt x="529403" y="35220"/>
                  <a:pt x="531495" y="34290"/>
                </a:cubicBezTo>
                <a:cubicBezTo>
                  <a:pt x="535165" y="32659"/>
                  <a:pt x="539115" y="31750"/>
                  <a:pt x="542925" y="30480"/>
                </a:cubicBezTo>
                <a:cubicBezTo>
                  <a:pt x="544830" y="29845"/>
                  <a:pt x="546652" y="28859"/>
                  <a:pt x="548640" y="28575"/>
                </a:cubicBezTo>
                <a:cubicBezTo>
                  <a:pt x="553085" y="27940"/>
                  <a:pt x="557557" y="27473"/>
                  <a:pt x="561975" y="26670"/>
                </a:cubicBezTo>
                <a:cubicBezTo>
                  <a:pt x="573061" y="24654"/>
                  <a:pt x="567770" y="24269"/>
                  <a:pt x="581025" y="20955"/>
                </a:cubicBezTo>
                <a:cubicBezTo>
                  <a:pt x="583565" y="20320"/>
                  <a:pt x="586137" y="19802"/>
                  <a:pt x="588645" y="19050"/>
                </a:cubicBezTo>
                <a:cubicBezTo>
                  <a:pt x="592492" y="17896"/>
                  <a:pt x="596265" y="16510"/>
                  <a:pt x="600075" y="15240"/>
                </a:cubicBezTo>
                <a:cubicBezTo>
                  <a:pt x="601980" y="14605"/>
                  <a:pt x="604119" y="14449"/>
                  <a:pt x="605790" y="13335"/>
                </a:cubicBezTo>
                <a:cubicBezTo>
                  <a:pt x="607695" y="12065"/>
                  <a:pt x="609413" y="10455"/>
                  <a:pt x="611505" y="9525"/>
                </a:cubicBezTo>
                <a:cubicBezTo>
                  <a:pt x="615175" y="7894"/>
                  <a:pt x="619593" y="7943"/>
                  <a:pt x="622935" y="5715"/>
                </a:cubicBezTo>
                <a:cubicBezTo>
                  <a:pt x="630321" y="791"/>
                  <a:pt x="626478" y="2629"/>
                  <a:pt x="634365" y="0"/>
                </a:cubicBezTo>
                <a:cubicBezTo>
                  <a:pt x="652780" y="635"/>
                  <a:pt x="671238" y="492"/>
                  <a:pt x="689610" y="1905"/>
                </a:cubicBezTo>
                <a:cubicBezTo>
                  <a:pt x="696067" y="2402"/>
                  <a:pt x="702249" y="4799"/>
                  <a:pt x="708660" y="5715"/>
                </a:cubicBezTo>
                <a:lnTo>
                  <a:pt x="721995" y="7620"/>
                </a:lnTo>
                <a:cubicBezTo>
                  <a:pt x="725170" y="8890"/>
                  <a:pt x="728276" y="10349"/>
                  <a:pt x="731520" y="11430"/>
                </a:cubicBezTo>
                <a:cubicBezTo>
                  <a:pt x="738835" y="13868"/>
                  <a:pt x="744542" y="13918"/>
                  <a:pt x="752475" y="15240"/>
                </a:cubicBezTo>
                <a:cubicBezTo>
                  <a:pt x="763966" y="17155"/>
                  <a:pt x="759345" y="16767"/>
                  <a:pt x="769620" y="19050"/>
                </a:cubicBezTo>
                <a:cubicBezTo>
                  <a:pt x="772781" y="19752"/>
                  <a:pt x="775990" y="20227"/>
                  <a:pt x="779145" y="20955"/>
                </a:cubicBezTo>
                <a:cubicBezTo>
                  <a:pt x="784247" y="22132"/>
                  <a:pt x="789417" y="23109"/>
                  <a:pt x="794385" y="24765"/>
                </a:cubicBezTo>
                <a:cubicBezTo>
                  <a:pt x="798195" y="26035"/>
                  <a:pt x="801877" y="27787"/>
                  <a:pt x="805815" y="28575"/>
                </a:cubicBezTo>
                <a:lnTo>
                  <a:pt x="815340" y="30480"/>
                </a:lnTo>
                <a:cubicBezTo>
                  <a:pt x="819140" y="31171"/>
                  <a:pt x="822999" y="31547"/>
                  <a:pt x="826770" y="32385"/>
                </a:cubicBezTo>
                <a:cubicBezTo>
                  <a:pt x="828730" y="32821"/>
                  <a:pt x="830554" y="33738"/>
                  <a:pt x="832485" y="34290"/>
                </a:cubicBezTo>
                <a:cubicBezTo>
                  <a:pt x="835002" y="35009"/>
                  <a:pt x="837588" y="35476"/>
                  <a:pt x="840105" y="36195"/>
                </a:cubicBezTo>
                <a:cubicBezTo>
                  <a:pt x="842036" y="36747"/>
                  <a:pt x="843889" y="37548"/>
                  <a:pt x="845820" y="38100"/>
                </a:cubicBezTo>
                <a:cubicBezTo>
                  <a:pt x="848337" y="38819"/>
                  <a:pt x="850923" y="39286"/>
                  <a:pt x="853440" y="40005"/>
                </a:cubicBezTo>
                <a:cubicBezTo>
                  <a:pt x="864613" y="43197"/>
                  <a:pt x="853738" y="40154"/>
                  <a:pt x="864870" y="45720"/>
                </a:cubicBezTo>
                <a:cubicBezTo>
                  <a:pt x="866666" y="46618"/>
                  <a:pt x="868680" y="46990"/>
                  <a:pt x="870585" y="47625"/>
                </a:cubicBezTo>
                <a:cubicBezTo>
                  <a:pt x="872490" y="49530"/>
                  <a:pt x="874173" y="51686"/>
                  <a:pt x="876300" y="53340"/>
                </a:cubicBezTo>
                <a:lnTo>
                  <a:pt x="893445" y="64770"/>
                </a:lnTo>
                <a:cubicBezTo>
                  <a:pt x="895350" y="66040"/>
                  <a:pt x="897328" y="67206"/>
                  <a:pt x="899160" y="68580"/>
                </a:cubicBezTo>
                <a:cubicBezTo>
                  <a:pt x="900886" y="69874"/>
                  <a:pt x="909709" y="76712"/>
                  <a:pt x="912495" y="78105"/>
                </a:cubicBezTo>
                <a:cubicBezTo>
                  <a:pt x="914291" y="79003"/>
                  <a:pt x="916455" y="79035"/>
                  <a:pt x="918210" y="80010"/>
                </a:cubicBezTo>
                <a:cubicBezTo>
                  <a:pt x="922213" y="82234"/>
                  <a:pt x="925296" y="86182"/>
                  <a:pt x="929640" y="87630"/>
                </a:cubicBezTo>
                <a:cubicBezTo>
                  <a:pt x="935196" y="89482"/>
                  <a:pt x="937594" y="89982"/>
                  <a:pt x="942975" y="93345"/>
                </a:cubicBezTo>
                <a:cubicBezTo>
                  <a:pt x="945667" y="95028"/>
                  <a:pt x="947994" y="97239"/>
                  <a:pt x="950595" y="99060"/>
                </a:cubicBezTo>
                <a:cubicBezTo>
                  <a:pt x="954346" y="101686"/>
                  <a:pt x="958215" y="104140"/>
                  <a:pt x="962025" y="106680"/>
                </a:cubicBezTo>
                <a:lnTo>
                  <a:pt x="990600" y="125730"/>
                </a:lnTo>
                <a:lnTo>
                  <a:pt x="996315" y="129540"/>
                </a:lnTo>
                <a:lnTo>
                  <a:pt x="1002030" y="133350"/>
                </a:lnTo>
                <a:cubicBezTo>
                  <a:pt x="1002665" y="135255"/>
                  <a:pt x="1002681" y="137497"/>
                  <a:pt x="1003935" y="139065"/>
                </a:cubicBezTo>
                <a:cubicBezTo>
                  <a:pt x="1006621" y="142422"/>
                  <a:pt x="1011600" y="143525"/>
                  <a:pt x="1015365" y="144780"/>
                </a:cubicBezTo>
                <a:cubicBezTo>
                  <a:pt x="1022350" y="155258"/>
                  <a:pt x="1015365" y="146368"/>
                  <a:pt x="1024890" y="154305"/>
                </a:cubicBezTo>
                <a:cubicBezTo>
                  <a:pt x="1026960" y="156030"/>
                  <a:pt x="1028535" y="158295"/>
                  <a:pt x="1030605" y="160020"/>
                </a:cubicBezTo>
                <a:cubicBezTo>
                  <a:pt x="1032364" y="161486"/>
                  <a:pt x="1034701" y="162211"/>
                  <a:pt x="1036320" y="163830"/>
                </a:cubicBezTo>
                <a:cubicBezTo>
                  <a:pt x="1038565" y="166075"/>
                  <a:pt x="1040190" y="168866"/>
                  <a:pt x="1042035" y="171450"/>
                </a:cubicBezTo>
                <a:cubicBezTo>
                  <a:pt x="1043366" y="173313"/>
                  <a:pt x="1044226" y="175546"/>
                  <a:pt x="1045845" y="177165"/>
                </a:cubicBezTo>
                <a:cubicBezTo>
                  <a:pt x="1047464" y="178784"/>
                  <a:pt x="1049655" y="179705"/>
                  <a:pt x="1051560" y="180975"/>
                </a:cubicBezTo>
                <a:cubicBezTo>
                  <a:pt x="1052830" y="182880"/>
                  <a:pt x="1054346" y="184642"/>
                  <a:pt x="1055370" y="186690"/>
                </a:cubicBezTo>
                <a:cubicBezTo>
                  <a:pt x="1058348" y="192645"/>
                  <a:pt x="1056130" y="194079"/>
                  <a:pt x="1061085" y="200025"/>
                </a:cubicBezTo>
                <a:cubicBezTo>
                  <a:pt x="1062551" y="201784"/>
                  <a:pt x="1064895" y="202565"/>
                  <a:pt x="1066800" y="203835"/>
                </a:cubicBezTo>
                <a:cubicBezTo>
                  <a:pt x="1068644" y="209366"/>
                  <a:pt x="1068486" y="210565"/>
                  <a:pt x="1072515" y="215265"/>
                </a:cubicBezTo>
                <a:cubicBezTo>
                  <a:pt x="1074853" y="217992"/>
                  <a:pt x="1077891" y="220080"/>
                  <a:pt x="1080135" y="222885"/>
                </a:cubicBezTo>
                <a:cubicBezTo>
                  <a:pt x="1082996" y="226461"/>
                  <a:pt x="1084517" y="231077"/>
                  <a:pt x="1087755" y="234315"/>
                </a:cubicBezTo>
                <a:cubicBezTo>
                  <a:pt x="1091565" y="238125"/>
                  <a:pt x="1094702" y="242756"/>
                  <a:pt x="1099185" y="245745"/>
                </a:cubicBezTo>
                <a:cubicBezTo>
                  <a:pt x="1101090" y="247015"/>
                  <a:pt x="1103189" y="248034"/>
                  <a:pt x="1104900" y="249555"/>
                </a:cubicBezTo>
                <a:cubicBezTo>
                  <a:pt x="1108927" y="253135"/>
                  <a:pt x="1111847" y="257996"/>
                  <a:pt x="1116330" y="260985"/>
                </a:cubicBezTo>
                <a:cubicBezTo>
                  <a:pt x="1118235" y="262255"/>
                  <a:pt x="1120343" y="263263"/>
                  <a:pt x="1122045" y="264795"/>
                </a:cubicBezTo>
                <a:cubicBezTo>
                  <a:pt x="1143408" y="284021"/>
                  <a:pt x="1127815" y="273087"/>
                  <a:pt x="1141095" y="281940"/>
                </a:cubicBezTo>
                <a:cubicBezTo>
                  <a:pt x="1144841" y="287559"/>
                  <a:pt x="1145120" y="288786"/>
                  <a:pt x="1150620" y="293370"/>
                </a:cubicBezTo>
                <a:cubicBezTo>
                  <a:pt x="1152379" y="294836"/>
                  <a:pt x="1154472" y="295849"/>
                  <a:pt x="1156335" y="297180"/>
                </a:cubicBezTo>
                <a:cubicBezTo>
                  <a:pt x="1158919" y="299025"/>
                  <a:pt x="1163955" y="302895"/>
                  <a:pt x="1163955" y="302895"/>
                </a:cubicBezTo>
                <a:lnTo>
                  <a:pt x="1396365" y="546735"/>
                </a:lnTo>
                <a:lnTo>
                  <a:pt x="0" y="5524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reeform 19"/>
          <p:cNvSpPr/>
          <p:nvPr/>
        </p:nvSpPr>
        <p:spPr>
          <a:xfrm>
            <a:off x="1680211" y="2297430"/>
            <a:ext cx="1002398" cy="328613"/>
          </a:xfrm>
          <a:custGeom>
            <a:avLst/>
            <a:gdLst>
              <a:gd name="connsiteX0" fmla="*/ 0 w 1002398"/>
              <a:gd name="connsiteY0" fmla="*/ 438150 h 438150"/>
              <a:gd name="connsiteX1" fmla="*/ 0 w 1002398"/>
              <a:gd name="connsiteY1" fmla="*/ 438150 h 438150"/>
              <a:gd name="connsiteX2" fmla="*/ 11430 w 1002398"/>
              <a:gd name="connsiteY2" fmla="*/ 422910 h 438150"/>
              <a:gd name="connsiteX3" fmla="*/ 24765 w 1002398"/>
              <a:gd name="connsiteY3" fmla="*/ 407670 h 438150"/>
              <a:gd name="connsiteX4" fmla="*/ 38100 w 1002398"/>
              <a:gd name="connsiteY4" fmla="*/ 386715 h 438150"/>
              <a:gd name="connsiteX5" fmla="*/ 51435 w 1002398"/>
              <a:gd name="connsiteY5" fmla="*/ 369570 h 438150"/>
              <a:gd name="connsiteX6" fmla="*/ 64770 w 1002398"/>
              <a:gd name="connsiteY6" fmla="*/ 350520 h 438150"/>
              <a:gd name="connsiteX7" fmla="*/ 74295 w 1002398"/>
              <a:gd name="connsiteY7" fmla="*/ 335280 h 438150"/>
              <a:gd name="connsiteX8" fmla="*/ 81915 w 1002398"/>
              <a:gd name="connsiteY8" fmla="*/ 320040 h 438150"/>
              <a:gd name="connsiteX9" fmla="*/ 87630 w 1002398"/>
              <a:gd name="connsiteY9" fmla="*/ 312420 h 438150"/>
              <a:gd name="connsiteX10" fmla="*/ 97155 w 1002398"/>
              <a:gd name="connsiteY10" fmla="*/ 299085 h 438150"/>
              <a:gd name="connsiteX11" fmla="*/ 110490 w 1002398"/>
              <a:gd name="connsiteY11" fmla="*/ 281940 h 438150"/>
              <a:gd name="connsiteX12" fmla="*/ 116205 w 1002398"/>
              <a:gd name="connsiteY12" fmla="*/ 274320 h 438150"/>
              <a:gd name="connsiteX13" fmla="*/ 127635 w 1002398"/>
              <a:gd name="connsiteY13" fmla="*/ 255270 h 438150"/>
              <a:gd name="connsiteX14" fmla="*/ 131445 w 1002398"/>
              <a:gd name="connsiteY14" fmla="*/ 249555 h 438150"/>
              <a:gd name="connsiteX15" fmla="*/ 133350 w 1002398"/>
              <a:gd name="connsiteY15" fmla="*/ 243840 h 438150"/>
              <a:gd name="connsiteX16" fmla="*/ 144780 w 1002398"/>
              <a:gd name="connsiteY16" fmla="*/ 228600 h 438150"/>
              <a:gd name="connsiteX17" fmla="*/ 158115 w 1002398"/>
              <a:gd name="connsiteY17" fmla="*/ 217170 h 438150"/>
              <a:gd name="connsiteX18" fmla="*/ 173355 w 1002398"/>
              <a:gd name="connsiteY18" fmla="*/ 205740 h 438150"/>
              <a:gd name="connsiteX19" fmla="*/ 184785 w 1002398"/>
              <a:gd name="connsiteY19" fmla="*/ 196215 h 438150"/>
              <a:gd name="connsiteX20" fmla="*/ 196215 w 1002398"/>
              <a:gd name="connsiteY20" fmla="*/ 184785 h 438150"/>
              <a:gd name="connsiteX21" fmla="*/ 207645 w 1002398"/>
              <a:gd name="connsiteY21" fmla="*/ 177165 h 438150"/>
              <a:gd name="connsiteX22" fmla="*/ 213360 w 1002398"/>
              <a:gd name="connsiteY22" fmla="*/ 173355 h 438150"/>
              <a:gd name="connsiteX23" fmla="*/ 219075 w 1002398"/>
              <a:gd name="connsiteY23" fmla="*/ 167640 h 438150"/>
              <a:gd name="connsiteX24" fmla="*/ 226695 w 1002398"/>
              <a:gd name="connsiteY24" fmla="*/ 161925 h 438150"/>
              <a:gd name="connsiteX25" fmla="*/ 232410 w 1002398"/>
              <a:gd name="connsiteY25" fmla="*/ 154305 h 438150"/>
              <a:gd name="connsiteX26" fmla="*/ 247650 w 1002398"/>
              <a:gd name="connsiteY26" fmla="*/ 139065 h 438150"/>
              <a:gd name="connsiteX27" fmla="*/ 253365 w 1002398"/>
              <a:gd name="connsiteY27" fmla="*/ 133350 h 438150"/>
              <a:gd name="connsiteX28" fmla="*/ 257175 w 1002398"/>
              <a:gd name="connsiteY28" fmla="*/ 127635 h 438150"/>
              <a:gd name="connsiteX29" fmla="*/ 268605 w 1002398"/>
              <a:gd name="connsiteY29" fmla="*/ 120015 h 438150"/>
              <a:gd name="connsiteX30" fmla="*/ 274320 w 1002398"/>
              <a:gd name="connsiteY30" fmla="*/ 116205 h 438150"/>
              <a:gd name="connsiteX31" fmla="*/ 280035 w 1002398"/>
              <a:gd name="connsiteY31" fmla="*/ 112395 h 438150"/>
              <a:gd name="connsiteX32" fmla="*/ 285750 w 1002398"/>
              <a:gd name="connsiteY32" fmla="*/ 106680 h 438150"/>
              <a:gd name="connsiteX33" fmla="*/ 299085 w 1002398"/>
              <a:gd name="connsiteY33" fmla="*/ 102870 h 438150"/>
              <a:gd name="connsiteX34" fmla="*/ 310515 w 1002398"/>
              <a:gd name="connsiteY34" fmla="*/ 97155 h 438150"/>
              <a:gd name="connsiteX35" fmla="*/ 321945 w 1002398"/>
              <a:gd name="connsiteY35" fmla="*/ 89535 h 438150"/>
              <a:gd name="connsiteX36" fmla="*/ 333375 w 1002398"/>
              <a:gd name="connsiteY36" fmla="*/ 85725 h 438150"/>
              <a:gd name="connsiteX37" fmla="*/ 339090 w 1002398"/>
              <a:gd name="connsiteY37" fmla="*/ 83820 h 438150"/>
              <a:gd name="connsiteX38" fmla="*/ 356235 w 1002398"/>
              <a:gd name="connsiteY38" fmla="*/ 72390 h 438150"/>
              <a:gd name="connsiteX39" fmla="*/ 361950 w 1002398"/>
              <a:gd name="connsiteY39" fmla="*/ 68580 h 438150"/>
              <a:gd name="connsiteX40" fmla="*/ 377190 w 1002398"/>
              <a:gd name="connsiteY40" fmla="*/ 60960 h 438150"/>
              <a:gd name="connsiteX41" fmla="*/ 382905 w 1002398"/>
              <a:gd name="connsiteY41" fmla="*/ 59055 h 438150"/>
              <a:gd name="connsiteX42" fmla="*/ 398145 w 1002398"/>
              <a:gd name="connsiteY42" fmla="*/ 51435 h 438150"/>
              <a:gd name="connsiteX43" fmla="*/ 403860 w 1002398"/>
              <a:gd name="connsiteY43" fmla="*/ 47625 h 438150"/>
              <a:gd name="connsiteX44" fmla="*/ 422910 w 1002398"/>
              <a:gd name="connsiteY44" fmla="*/ 41910 h 438150"/>
              <a:gd name="connsiteX45" fmla="*/ 436245 w 1002398"/>
              <a:gd name="connsiteY45" fmla="*/ 36195 h 438150"/>
              <a:gd name="connsiteX46" fmla="*/ 443865 w 1002398"/>
              <a:gd name="connsiteY46" fmla="*/ 32385 h 438150"/>
              <a:gd name="connsiteX47" fmla="*/ 451485 w 1002398"/>
              <a:gd name="connsiteY47" fmla="*/ 30480 h 438150"/>
              <a:gd name="connsiteX48" fmla="*/ 462915 w 1002398"/>
              <a:gd name="connsiteY48" fmla="*/ 26670 h 438150"/>
              <a:gd name="connsiteX49" fmla="*/ 468630 w 1002398"/>
              <a:gd name="connsiteY49" fmla="*/ 24765 h 438150"/>
              <a:gd name="connsiteX50" fmla="*/ 474345 w 1002398"/>
              <a:gd name="connsiteY50" fmla="*/ 22860 h 438150"/>
              <a:gd name="connsiteX51" fmla="*/ 481965 w 1002398"/>
              <a:gd name="connsiteY51" fmla="*/ 19050 h 438150"/>
              <a:gd name="connsiteX52" fmla="*/ 493395 w 1002398"/>
              <a:gd name="connsiteY52" fmla="*/ 15240 h 438150"/>
              <a:gd name="connsiteX53" fmla="*/ 506730 w 1002398"/>
              <a:gd name="connsiteY53" fmla="*/ 9525 h 438150"/>
              <a:gd name="connsiteX54" fmla="*/ 523875 w 1002398"/>
              <a:gd name="connsiteY54" fmla="*/ 7620 h 438150"/>
              <a:gd name="connsiteX55" fmla="*/ 554355 w 1002398"/>
              <a:gd name="connsiteY55" fmla="*/ 3810 h 438150"/>
              <a:gd name="connsiteX56" fmla="*/ 603885 w 1002398"/>
              <a:gd name="connsiteY56" fmla="*/ 0 h 438150"/>
              <a:gd name="connsiteX57" fmla="*/ 655320 w 1002398"/>
              <a:gd name="connsiteY57" fmla="*/ 3810 h 438150"/>
              <a:gd name="connsiteX58" fmla="*/ 666750 w 1002398"/>
              <a:gd name="connsiteY58" fmla="*/ 9525 h 438150"/>
              <a:gd name="connsiteX59" fmla="*/ 672465 w 1002398"/>
              <a:gd name="connsiteY59" fmla="*/ 11430 h 438150"/>
              <a:gd name="connsiteX60" fmla="*/ 678180 w 1002398"/>
              <a:gd name="connsiteY60" fmla="*/ 15240 h 438150"/>
              <a:gd name="connsiteX61" fmla="*/ 683895 w 1002398"/>
              <a:gd name="connsiteY61" fmla="*/ 17145 h 438150"/>
              <a:gd name="connsiteX62" fmla="*/ 695325 w 1002398"/>
              <a:gd name="connsiteY62" fmla="*/ 24765 h 438150"/>
              <a:gd name="connsiteX63" fmla="*/ 702945 w 1002398"/>
              <a:gd name="connsiteY63" fmla="*/ 28575 h 438150"/>
              <a:gd name="connsiteX64" fmla="*/ 714375 w 1002398"/>
              <a:gd name="connsiteY64" fmla="*/ 36195 h 438150"/>
              <a:gd name="connsiteX65" fmla="*/ 725805 w 1002398"/>
              <a:gd name="connsiteY65" fmla="*/ 43815 h 438150"/>
              <a:gd name="connsiteX66" fmla="*/ 737235 w 1002398"/>
              <a:gd name="connsiteY66" fmla="*/ 51435 h 438150"/>
              <a:gd name="connsiteX67" fmla="*/ 742950 w 1002398"/>
              <a:gd name="connsiteY67" fmla="*/ 55245 h 438150"/>
              <a:gd name="connsiteX68" fmla="*/ 754380 w 1002398"/>
              <a:gd name="connsiteY68" fmla="*/ 64770 h 438150"/>
              <a:gd name="connsiteX69" fmla="*/ 758190 w 1002398"/>
              <a:gd name="connsiteY69" fmla="*/ 70485 h 438150"/>
              <a:gd name="connsiteX70" fmla="*/ 763905 w 1002398"/>
              <a:gd name="connsiteY70" fmla="*/ 74295 h 438150"/>
              <a:gd name="connsiteX71" fmla="*/ 771525 w 1002398"/>
              <a:gd name="connsiteY71" fmla="*/ 85725 h 438150"/>
              <a:gd name="connsiteX72" fmla="*/ 775335 w 1002398"/>
              <a:gd name="connsiteY72" fmla="*/ 91440 h 438150"/>
              <a:gd name="connsiteX73" fmla="*/ 779145 w 1002398"/>
              <a:gd name="connsiteY73" fmla="*/ 97155 h 438150"/>
              <a:gd name="connsiteX74" fmla="*/ 784860 w 1002398"/>
              <a:gd name="connsiteY74" fmla="*/ 100965 h 438150"/>
              <a:gd name="connsiteX75" fmla="*/ 788670 w 1002398"/>
              <a:gd name="connsiteY75" fmla="*/ 106680 h 438150"/>
              <a:gd name="connsiteX76" fmla="*/ 794385 w 1002398"/>
              <a:gd name="connsiteY76" fmla="*/ 110490 h 438150"/>
              <a:gd name="connsiteX77" fmla="*/ 802005 w 1002398"/>
              <a:gd name="connsiteY77" fmla="*/ 118110 h 438150"/>
              <a:gd name="connsiteX78" fmla="*/ 817245 w 1002398"/>
              <a:gd name="connsiteY78" fmla="*/ 139065 h 438150"/>
              <a:gd name="connsiteX79" fmla="*/ 828675 w 1002398"/>
              <a:gd name="connsiteY79" fmla="*/ 152400 h 438150"/>
              <a:gd name="connsiteX80" fmla="*/ 834390 w 1002398"/>
              <a:gd name="connsiteY80" fmla="*/ 158115 h 438150"/>
              <a:gd name="connsiteX81" fmla="*/ 838200 w 1002398"/>
              <a:gd name="connsiteY81" fmla="*/ 163830 h 438150"/>
              <a:gd name="connsiteX82" fmla="*/ 843915 w 1002398"/>
              <a:gd name="connsiteY82" fmla="*/ 177165 h 438150"/>
              <a:gd name="connsiteX83" fmla="*/ 849630 w 1002398"/>
              <a:gd name="connsiteY83" fmla="*/ 184785 h 438150"/>
              <a:gd name="connsiteX84" fmla="*/ 864870 w 1002398"/>
              <a:gd name="connsiteY84" fmla="*/ 207645 h 438150"/>
              <a:gd name="connsiteX85" fmla="*/ 868680 w 1002398"/>
              <a:gd name="connsiteY85" fmla="*/ 213360 h 438150"/>
              <a:gd name="connsiteX86" fmla="*/ 872490 w 1002398"/>
              <a:gd name="connsiteY86" fmla="*/ 219075 h 438150"/>
              <a:gd name="connsiteX87" fmla="*/ 876300 w 1002398"/>
              <a:gd name="connsiteY87" fmla="*/ 230505 h 438150"/>
              <a:gd name="connsiteX88" fmla="*/ 885825 w 1002398"/>
              <a:gd name="connsiteY88" fmla="*/ 241935 h 438150"/>
              <a:gd name="connsiteX89" fmla="*/ 891540 w 1002398"/>
              <a:gd name="connsiteY89" fmla="*/ 247650 h 438150"/>
              <a:gd name="connsiteX90" fmla="*/ 893445 w 1002398"/>
              <a:gd name="connsiteY90" fmla="*/ 253365 h 438150"/>
              <a:gd name="connsiteX91" fmla="*/ 901065 w 1002398"/>
              <a:gd name="connsiteY91" fmla="*/ 264795 h 438150"/>
              <a:gd name="connsiteX92" fmla="*/ 906780 w 1002398"/>
              <a:gd name="connsiteY92" fmla="*/ 276225 h 438150"/>
              <a:gd name="connsiteX93" fmla="*/ 908685 w 1002398"/>
              <a:gd name="connsiteY93" fmla="*/ 281940 h 438150"/>
              <a:gd name="connsiteX94" fmla="*/ 916305 w 1002398"/>
              <a:gd name="connsiteY94" fmla="*/ 293370 h 438150"/>
              <a:gd name="connsiteX95" fmla="*/ 918210 w 1002398"/>
              <a:gd name="connsiteY95" fmla="*/ 300990 h 438150"/>
              <a:gd name="connsiteX96" fmla="*/ 927735 w 1002398"/>
              <a:gd name="connsiteY96" fmla="*/ 314325 h 438150"/>
              <a:gd name="connsiteX97" fmla="*/ 937260 w 1002398"/>
              <a:gd name="connsiteY97" fmla="*/ 331470 h 438150"/>
              <a:gd name="connsiteX98" fmla="*/ 939165 w 1002398"/>
              <a:gd name="connsiteY98" fmla="*/ 337185 h 438150"/>
              <a:gd name="connsiteX99" fmla="*/ 948690 w 1002398"/>
              <a:gd name="connsiteY99" fmla="*/ 350520 h 438150"/>
              <a:gd name="connsiteX100" fmla="*/ 956310 w 1002398"/>
              <a:gd name="connsiteY100" fmla="*/ 361950 h 438150"/>
              <a:gd name="connsiteX101" fmla="*/ 965835 w 1002398"/>
              <a:gd name="connsiteY101" fmla="*/ 379095 h 438150"/>
              <a:gd name="connsiteX102" fmla="*/ 971550 w 1002398"/>
              <a:gd name="connsiteY102" fmla="*/ 384810 h 438150"/>
              <a:gd name="connsiteX103" fmla="*/ 977265 w 1002398"/>
              <a:gd name="connsiteY103" fmla="*/ 396240 h 438150"/>
              <a:gd name="connsiteX104" fmla="*/ 984885 w 1002398"/>
              <a:gd name="connsiteY104" fmla="*/ 407670 h 438150"/>
              <a:gd name="connsiteX105" fmla="*/ 988695 w 1002398"/>
              <a:gd name="connsiteY105" fmla="*/ 413385 h 438150"/>
              <a:gd name="connsiteX106" fmla="*/ 998220 w 1002398"/>
              <a:gd name="connsiteY106" fmla="*/ 430530 h 438150"/>
              <a:gd name="connsiteX107" fmla="*/ 1002030 w 1002398"/>
              <a:gd name="connsiteY107" fmla="*/ 436245 h 438150"/>
              <a:gd name="connsiteX108" fmla="*/ 996315 w 1002398"/>
              <a:gd name="connsiteY108" fmla="*/ 430530 h 438150"/>
              <a:gd name="connsiteX109" fmla="*/ 977265 w 1002398"/>
              <a:gd name="connsiteY109" fmla="*/ 422910 h 438150"/>
              <a:gd name="connsiteX110" fmla="*/ 0 w 1002398"/>
              <a:gd name="connsiteY110" fmla="*/ 43815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002398" h="438150">
                <a:moveTo>
                  <a:pt x="0" y="438150"/>
                </a:moveTo>
                <a:lnTo>
                  <a:pt x="0" y="438150"/>
                </a:lnTo>
                <a:cubicBezTo>
                  <a:pt x="3810" y="433070"/>
                  <a:pt x="7409" y="427825"/>
                  <a:pt x="11430" y="422910"/>
                </a:cubicBezTo>
                <a:cubicBezTo>
                  <a:pt x="23937" y="407624"/>
                  <a:pt x="9551" y="429404"/>
                  <a:pt x="24765" y="407670"/>
                </a:cubicBezTo>
                <a:cubicBezTo>
                  <a:pt x="46002" y="377331"/>
                  <a:pt x="12143" y="422110"/>
                  <a:pt x="38100" y="386715"/>
                </a:cubicBezTo>
                <a:cubicBezTo>
                  <a:pt x="42382" y="380877"/>
                  <a:pt x="47419" y="375594"/>
                  <a:pt x="51435" y="369570"/>
                </a:cubicBezTo>
                <a:cubicBezTo>
                  <a:pt x="68953" y="343294"/>
                  <a:pt x="50666" y="370266"/>
                  <a:pt x="64770" y="350520"/>
                </a:cubicBezTo>
                <a:cubicBezTo>
                  <a:pt x="67575" y="346593"/>
                  <a:pt x="72349" y="338895"/>
                  <a:pt x="74295" y="335280"/>
                </a:cubicBezTo>
                <a:cubicBezTo>
                  <a:pt x="76988" y="330279"/>
                  <a:pt x="78507" y="324584"/>
                  <a:pt x="81915" y="320040"/>
                </a:cubicBezTo>
                <a:lnTo>
                  <a:pt x="87630" y="312420"/>
                </a:lnTo>
                <a:cubicBezTo>
                  <a:pt x="91176" y="301781"/>
                  <a:pt x="87211" y="310837"/>
                  <a:pt x="97155" y="299085"/>
                </a:cubicBezTo>
                <a:cubicBezTo>
                  <a:pt x="101832" y="293558"/>
                  <a:pt x="106076" y="287679"/>
                  <a:pt x="110490" y="281940"/>
                </a:cubicBezTo>
                <a:cubicBezTo>
                  <a:pt x="112426" y="279423"/>
                  <a:pt x="114571" y="277043"/>
                  <a:pt x="116205" y="274320"/>
                </a:cubicBezTo>
                <a:cubicBezTo>
                  <a:pt x="120015" y="267970"/>
                  <a:pt x="123527" y="261432"/>
                  <a:pt x="127635" y="255270"/>
                </a:cubicBezTo>
                <a:cubicBezTo>
                  <a:pt x="128905" y="253365"/>
                  <a:pt x="130421" y="251603"/>
                  <a:pt x="131445" y="249555"/>
                </a:cubicBezTo>
                <a:cubicBezTo>
                  <a:pt x="132343" y="247759"/>
                  <a:pt x="132452" y="245636"/>
                  <a:pt x="133350" y="243840"/>
                </a:cubicBezTo>
                <a:cubicBezTo>
                  <a:pt x="135221" y="240097"/>
                  <a:pt x="143178" y="230402"/>
                  <a:pt x="144780" y="228600"/>
                </a:cubicBezTo>
                <a:cubicBezTo>
                  <a:pt x="153974" y="218257"/>
                  <a:pt x="149440" y="223676"/>
                  <a:pt x="158115" y="217170"/>
                </a:cubicBezTo>
                <a:cubicBezTo>
                  <a:pt x="176216" y="203595"/>
                  <a:pt x="160435" y="214353"/>
                  <a:pt x="173355" y="205740"/>
                </a:cubicBezTo>
                <a:cubicBezTo>
                  <a:pt x="182081" y="192651"/>
                  <a:pt x="170974" y="207264"/>
                  <a:pt x="184785" y="196215"/>
                </a:cubicBezTo>
                <a:cubicBezTo>
                  <a:pt x="188992" y="192849"/>
                  <a:pt x="191732" y="187774"/>
                  <a:pt x="196215" y="184785"/>
                </a:cubicBezTo>
                <a:lnTo>
                  <a:pt x="207645" y="177165"/>
                </a:lnTo>
                <a:cubicBezTo>
                  <a:pt x="209550" y="175895"/>
                  <a:pt x="211741" y="174974"/>
                  <a:pt x="213360" y="173355"/>
                </a:cubicBezTo>
                <a:cubicBezTo>
                  <a:pt x="215265" y="171450"/>
                  <a:pt x="217030" y="169393"/>
                  <a:pt x="219075" y="167640"/>
                </a:cubicBezTo>
                <a:cubicBezTo>
                  <a:pt x="221486" y="165574"/>
                  <a:pt x="224450" y="164170"/>
                  <a:pt x="226695" y="161925"/>
                </a:cubicBezTo>
                <a:cubicBezTo>
                  <a:pt x="228940" y="159680"/>
                  <a:pt x="230265" y="156645"/>
                  <a:pt x="232410" y="154305"/>
                </a:cubicBezTo>
                <a:cubicBezTo>
                  <a:pt x="237265" y="149009"/>
                  <a:pt x="242570" y="144145"/>
                  <a:pt x="247650" y="139065"/>
                </a:cubicBezTo>
                <a:cubicBezTo>
                  <a:pt x="249555" y="137160"/>
                  <a:pt x="251871" y="135592"/>
                  <a:pt x="253365" y="133350"/>
                </a:cubicBezTo>
                <a:cubicBezTo>
                  <a:pt x="254635" y="131445"/>
                  <a:pt x="255452" y="129143"/>
                  <a:pt x="257175" y="127635"/>
                </a:cubicBezTo>
                <a:cubicBezTo>
                  <a:pt x="260621" y="124620"/>
                  <a:pt x="264795" y="122555"/>
                  <a:pt x="268605" y="120015"/>
                </a:cubicBezTo>
                <a:lnTo>
                  <a:pt x="274320" y="116205"/>
                </a:lnTo>
                <a:cubicBezTo>
                  <a:pt x="276225" y="114935"/>
                  <a:pt x="278416" y="114014"/>
                  <a:pt x="280035" y="112395"/>
                </a:cubicBezTo>
                <a:cubicBezTo>
                  <a:pt x="281940" y="110490"/>
                  <a:pt x="283508" y="108174"/>
                  <a:pt x="285750" y="106680"/>
                </a:cubicBezTo>
                <a:cubicBezTo>
                  <a:pt x="287390" y="105587"/>
                  <a:pt x="298069" y="103124"/>
                  <a:pt x="299085" y="102870"/>
                </a:cubicBezTo>
                <a:cubicBezTo>
                  <a:pt x="324456" y="85956"/>
                  <a:pt x="286854" y="110300"/>
                  <a:pt x="310515" y="97155"/>
                </a:cubicBezTo>
                <a:cubicBezTo>
                  <a:pt x="314518" y="94931"/>
                  <a:pt x="317601" y="90983"/>
                  <a:pt x="321945" y="89535"/>
                </a:cubicBezTo>
                <a:lnTo>
                  <a:pt x="333375" y="85725"/>
                </a:lnTo>
                <a:cubicBezTo>
                  <a:pt x="335280" y="85090"/>
                  <a:pt x="337419" y="84934"/>
                  <a:pt x="339090" y="83820"/>
                </a:cubicBezTo>
                <a:lnTo>
                  <a:pt x="356235" y="72390"/>
                </a:lnTo>
                <a:cubicBezTo>
                  <a:pt x="358140" y="71120"/>
                  <a:pt x="359902" y="69604"/>
                  <a:pt x="361950" y="68580"/>
                </a:cubicBezTo>
                <a:cubicBezTo>
                  <a:pt x="367030" y="66040"/>
                  <a:pt x="371802" y="62756"/>
                  <a:pt x="377190" y="60960"/>
                </a:cubicBezTo>
                <a:cubicBezTo>
                  <a:pt x="379095" y="60325"/>
                  <a:pt x="381077" y="59886"/>
                  <a:pt x="382905" y="59055"/>
                </a:cubicBezTo>
                <a:cubicBezTo>
                  <a:pt x="388076" y="56705"/>
                  <a:pt x="393419" y="54585"/>
                  <a:pt x="398145" y="51435"/>
                </a:cubicBezTo>
                <a:cubicBezTo>
                  <a:pt x="400050" y="50165"/>
                  <a:pt x="401756" y="48527"/>
                  <a:pt x="403860" y="47625"/>
                </a:cubicBezTo>
                <a:cubicBezTo>
                  <a:pt x="411314" y="44430"/>
                  <a:pt x="415227" y="47032"/>
                  <a:pt x="422910" y="41910"/>
                </a:cubicBezTo>
                <a:cubicBezTo>
                  <a:pt x="434492" y="34189"/>
                  <a:pt x="422186" y="41467"/>
                  <a:pt x="436245" y="36195"/>
                </a:cubicBezTo>
                <a:cubicBezTo>
                  <a:pt x="438904" y="35198"/>
                  <a:pt x="441206" y="33382"/>
                  <a:pt x="443865" y="32385"/>
                </a:cubicBezTo>
                <a:cubicBezTo>
                  <a:pt x="446316" y="31466"/>
                  <a:pt x="448977" y="31232"/>
                  <a:pt x="451485" y="30480"/>
                </a:cubicBezTo>
                <a:cubicBezTo>
                  <a:pt x="455332" y="29326"/>
                  <a:pt x="459105" y="27940"/>
                  <a:pt x="462915" y="26670"/>
                </a:cubicBezTo>
                <a:lnTo>
                  <a:pt x="468630" y="24765"/>
                </a:lnTo>
                <a:cubicBezTo>
                  <a:pt x="470535" y="24130"/>
                  <a:pt x="472549" y="23758"/>
                  <a:pt x="474345" y="22860"/>
                </a:cubicBezTo>
                <a:cubicBezTo>
                  <a:pt x="476885" y="21590"/>
                  <a:pt x="479328" y="20105"/>
                  <a:pt x="481965" y="19050"/>
                </a:cubicBezTo>
                <a:cubicBezTo>
                  <a:pt x="485694" y="17558"/>
                  <a:pt x="490053" y="17468"/>
                  <a:pt x="493395" y="15240"/>
                </a:cubicBezTo>
                <a:cubicBezTo>
                  <a:pt x="499675" y="11053"/>
                  <a:pt x="498734" y="10755"/>
                  <a:pt x="506730" y="9525"/>
                </a:cubicBezTo>
                <a:cubicBezTo>
                  <a:pt x="512413" y="8651"/>
                  <a:pt x="518183" y="8433"/>
                  <a:pt x="523875" y="7620"/>
                </a:cubicBezTo>
                <a:cubicBezTo>
                  <a:pt x="550355" y="3837"/>
                  <a:pt x="508345" y="7096"/>
                  <a:pt x="554355" y="3810"/>
                </a:cubicBezTo>
                <a:cubicBezTo>
                  <a:pt x="604591" y="222"/>
                  <a:pt x="569553" y="3815"/>
                  <a:pt x="603885" y="0"/>
                </a:cubicBezTo>
                <a:cubicBezTo>
                  <a:pt x="632368" y="1238"/>
                  <a:pt x="636732" y="-1501"/>
                  <a:pt x="655320" y="3810"/>
                </a:cubicBezTo>
                <a:cubicBezTo>
                  <a:pt x="666493" y="7002"/>
                  <a:pt x="655618" y="3959"/>
                  <a:pt x="666750" y="9525"/>
                </a:cubicBezTo>
                <a:cubicBezTo>
                  <a:pt x="668546" y="10423"/>
                  <a:pt x="670669" y="10532"/>
                  <a:pt x="672465" y="11430"/>
                </a:cubicBezTo>
                <a:cubicBezTo>
                  <a:pt x="674513" y="12454"/>
                  <a:pt x="676132" y="14216"/>
                  <a:pt x="678180" y="15240"/>
                </a:cubicBezTo>
                <a:cubicBezTo>
                  <a:pt x="679976" y="16138"/>
                  <a:pt x="682140" y="16170"/>
                  <a:pt x="683895" y="17145"/>
                </a:cubicBezTo>
                <a:cubicBezTo>
                  <a:pt x="687898" y="19369"/>
                  <a:pt x="691229" y="22717"/>
                  <a:pt x="695325" y="24765"/>
                </a:cubicBezTo>
                <a:cubicBezTo>
                  <a:pt x="697865" y="26035"/>
                  <a:pt x="700510" y="27114"/>
                  <a:pt x="702945" y="28575"/>
                </a:cubicBezTo>
                <a:cubicBezTo>
                  <a:pt x="706872" y="30931"/>
                  <a:pt x="710565" y="33655"/>
                  <a:pt x="714375" y="36195"/>
                </a:cubicBezTo>
                <a:lnTo>
                  <a:pt x="725805" y="43815"/>
                </a:lnTo>
                <a:lnTo>
                  <a:pt x="737235" y="51435"/>
                </a:lnTo>
                <a:cubicBezTo>
                  <a:pt x="739140" y="52705"/>
                  <a:pt x="741331" y="53626"/>
                  <a:pt x="742950" y="55245"/>
                </a:cubicBezTo>
                <a:cubicBezTo>
                  <a:pt x="750284" y="62579"/>
                  <a:pt x="746423" y="59466"/>
                  <a:pt x="754380" y="64770"/>
                </a:cubicBezTo>
                <a:cubicBezTo>
                  <a:pt x="755650" y="66675"/>
                  <a:pt x="756571" y="68866"/>
                  <a:pt x="758190" y="70485"/>
                </a:cubicBezTo>
                <a:cubicBezTo>
                  <a:pt x="759809" y="72104"/>
                  <a:pt x="762397" y="72572"/>
                  <a:pt x="763905" y="74295"/>
                </a:cubicBezTo>
                <a:cubicBezTo>
                  <a:pt x="766920" y="77741"/>
                  <a:pt x="768985" y="81915"/>
                  <a:pt x="771525" y="85725"/>
                </a:cubicBezTo>
                <a:lnTo>
                  <a:pt x="775335" y="91440"/>
                </a:lnTo>
                <a:cubicBezTo>
                  <a:pt x="776605" y="93345"/>
                  <a:pt x="777240" y="95885"/>
                  <a:pt x="779145" y="97155"/>
                </a:cubicBezTo>
                <a:lnTo>
                  <a:pt x="784860" y="100965"/>
                </a:lnTo>
                <a:cubicBezTo>
                  <a:pt x="786130" y="102870"/>
                  <a:pt x="787051" y="105061"/>
                  <a:pt x="788670" y="106680"/>
                </a:cubicBezTo>
                <a:cubicBezTo>
                  <a:pt x="790289" y="108299"/>
                  <a:pt x="792647" y="109000"/>
                  <a:pt x="794385" y="110490"/>
                </a:cubicBezTo>
                <a:cubicBezTo>
                  <a:pt x="797112" y="112828"/>
                  <a:pt x="799667" y="115383"/>
                  <a:pt x="802005" y="118110"/>
                </a:cubicBezTo>
                <a:cubicBezTo>
                  <a:pt x="814769" y="133002"/>
                  <a:pt x="789376" y="111196"/>
                  <a:pt x="817245" y="139065"/>
                </a:cubicBezTo>
                <a:cubicBezTo>
                  <a:pt x="831426" y="153246"/>
                  <a:pt x="814012" y="135293"/>
                  <a:pt x="828675" y="152400"/>
                </a:cubicBezTo>
                <a:cubicBezTo>
                  <a:pt x="830428" y="154445"/>
                  <a:pt x="832665" y="156045"/>
                  <a:pt x="834390" y="158115"/>
                </a:cubicBezTo>
                <a:cubicBezTo>
                  <a:pt x="835856" y="159874"/>
                  <a:pt x="837176" y="161782"/>
                  <a:pt x="838200" y="163830"/>
                </a:cubicBezTo>
                <a:cubicBezTo>
                  <a:pt x="844682" y="176793"/>
                  <a:pt x="834005" y="161309"/>
                  <a:pt x="843915" y="177165"/>
                </a:cubicBezTo>
                <a:cubicBezTo>
                  <a:pt x="845598" y="179857"/>
                  <a:pt x="847809" y="182184"/>
                  <a:pt x="849630" y="184785"/>
                </a:cubicBezTo>
                <a:cubicBezTo>
                  <a:pt x="854871" y="192272"/>
                  <a:pt x="859798" y="200036"/>
                  <a:pt x="864870" y="207645"/>
                </a:cubicBezTo>
                <a:lnTo>
                  <a:pt x="868680" y="213360"/>
                </a:lnTo>
                <a:cubicBezTo>
                  <a:pt x="869950" y="215265"/>
                  <a:pt x="871766" y="216903"/>
                  <a:pt x="872490" y="219075"/>
                </a:cubicBezTo>
                <a:cubicBezTo>
                  <a:pt x="873760" y="222885"/>
                  <a:pt x="873460" y="227665"/>
                  <a:pt x="876300" y="230505"/>
                </a:cubicBezTo>
                <a:cubicBezTo>
                  <a:pt x="892996" y="247201"/>
                  <a:pt x="872564" y="226022"/>
                  <a:pt x="885825" y="241935"/>
                </a:cubicBezTo>
                <a:cubicBezTo>
                  <a:pt x="887550" y="244005"/>
                  <a:pt x="889635" y="245745"/>
                  <a:pt x="891540" y="247650"/>
                </a:cubicBezTo>
                <a:cubicBezTo>
                  <a:pt x="892175" y="249555"/>
                  <a:pt x="892470" y="251610"/>
                  <a:pt x="893445" y="253365"/>
                </a:cubicBezTo>
                <a:cubicBezTo>
                  <a:pt x="895669" y="257368"/>
                  <a:pt x="899617" y="260451"/>
                  <a:pt x="901065" y="264795"/>
                </a:cubicBezTo>
                <a:cubicBezTo>
                  <a:pt x="905853" y="279160"/>
                  <a:pt x="899394" y="261453"/>
                  <a:pt x="906780" y="276225"/>
                </a:cubicBezTo>
                <a:cubicBezTo>
                  <a:pt x="907678" y="278021"/>
                  <a:pt x="907710" y="280185"/>
                  <a:pt x="908685" y="281940"/>
                </a:cubicBezTo>
                <a:cubicBezTo>
                  <a:pt x="910909" y="285943"/>
                  <a:pt x="916305" y="293370"/>
                  <a:pt x="916305" y="293370"/>
                </a:cubicBezTo>
                <a:cubicBezTo>
                  <a:pt x="916940" y="295910"/>
                  <a:pt x="917039" y="298648"/>
                  <a:pt x="918210" y="300990"/>
                </a:cubicBezTo>
                <a:cubicBezTo>
                  <a:pt x="921024" y="306619"/>
                  <a:pt x="925246" y="308725"/>
                  <a:pt x="927735" y="314325"/>
                </a:cubicBezTo>
                <a:cubicBezTo>
                  <a:pt x="935194" y="331108"/>
                  <a:pt x="926829" y="321039"/>
                  <a:pt x="937260" y="331470"/>
                </a:cubicBezTo>
                <a:cubicBezTo>
                  <a:pt x="937895" y="333375"/>
                  <a:pt x="938169" y="335442"/>
                  <a:pt x="939165" y="337185"/>
                </a:cubicBezTo>
                <a:cubicBezTo>
                  <a:pt x="942617" y="343225"/>
                  <a:pt x="945742" y="344623"/>
                  <a:pt x="948690" y="350520"/>
                </a:cubicBezTo>
                <a:cubicBezTo>
                  <a:pt x="954204" y="361548"/>
                  <a:pt x="945476" y="351116"/>
                  <a:pt x="956310" y="361950"/>
                </a:cubicBezTo>
                <a:cubicBezTo>
                  <a:pt x="958706" y="369137"/>
                  <a:pt x="959285" y="372545"/>
                  <a:pt x="965835" y="379095"/>
                </a:cubicBezTo>
                <a:cubicBezTo>
                  <a:pt x="967740" y="381000"/>
                  <a:pt x="969825" y="382740"/>
                  <a:pt x="971550" y="384810"/>
                </a:cubicBezTo>
                <a:cubicBezTo>
                  <a:pt x="980007" y="394958"/>
                  <a:pt x="971537" y="385930"/>
                  <a:pt x="977265" y="396240"/>
                </a:cubicBezTo>
                <a:cubicBezTo>
                  <a:pt x="979489" y="400243"/>
                  <a:pt x="982345" y="403860"/>
                  <a:pt x="984885" y="407670"/>
                </a:cubicBezTo>
                <a:cubicBezTo>
                  <a:pt x="986155" y="409575"/>
                  <a:pt x="987971" y="411213"/>
                  <a:pt x="988695" y="413385"/>
                </a:cubicBezTo>
                <a:cubicBezTo>
                  <a:pt x="992048" y="423444"/>
                  <a:pt x="989486" y="417429"/>
                  <a:pt x="998220" y="430530"/>
                </a:cubicBezTo>
                <a:cubicBezTo>
                  <a:pt x="999490" y="432435"/>
                  <a:pt x="1003649" y="437864"/>
                  <a:pt x="1002030" y="436245"/>
                </a:cubicBezTo>
                <a:cubicBezTo>
                  <a:pt x="1000125" y="434340"/>
                  <a:pt x="998687" y="431807"/>
                  <a:pt x="996315" y="430530"/>
                </a:cubicBezTo>
                <a:cubicBezTo>
                  <a:pt x="990293" y="427288"/>
                  <a:pt x="977265" y="422910"/>
                  <a:pt x="977265" y="422910"/>
                </a:cubicBezTo>
                <a:lnTo>
                  <a:pt x="0" y="4381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2" name="Straight Connector 21"/>
          <p:cNvCxnSpPr/>
          <p:nvPr/>
        </p:nvCxnSpPr>
        <p:spPr>
          <a:xfrm flipV="1">
            <a:off x="762000" y="1257300"/>
            <a:ext cx="0" cy="21717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1905508"/>
            <a:ext cx="381000"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20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15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10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0</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7" name="Straight Arrow Connector 26"/>
          <p:cNvCxnSpPr/>
          <p:nvPr/>
        </p:nvCxnSpPr>
        <p:spPr>
          <a:xfrm>
            <a:off x="1680210" y="1943100"/>
            <a:ext cx="377190" cy="300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14400" y="1771652"/>
            <a:ext cx="15240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Spring Peak</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1" name="Straight Arrow Connector 30"/>
          <p:cNvCxnSpPr/>
          <p:nvPr/>
        </p:nvCxnSpPr>
        <p:spPr>
          <a:xfrm flipH="1">
            <a:off x="5334000" y="1839227"/>
            <a:ext cx="613410" cy="3752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181600" y="1667777"/>
            <a:ext cx="15240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Fall Peak</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Bent Arrow 41"/>
          <p:cNvSpPr/>
          <p:nvPr/>
        </p:nvSpPr>
        <p:spPr>
          <a:xfrm rot="3620788">
            <a:off x="2652008" y="2178635"/>
            <a:ext cx="447914" cy="386715"/>
          </a:xfrm>
          <a:prstGeom prst="bentArrow">
            <a:avLst/>
          </a:prstGeom>
          <a:solidFill>
            <a:srgbClr val="00B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12700">
                <a:solidFill>
                  <a:prstClr val="black"/>
                </a:solidFill>
              </a:ln>
              <a:solidFill>
                <a:prstClr val="black"/>
              </a:solidFill>
              <a:effectLst/>
              <a:uLnTx/>
              <a:uFillTx/>
              <a:latin typeface="Calibri"/>
              <a:ea typeface="+mn-ea"/>
              <a:cs typeface="+mn-cs"/>
            </a:endParaRPr>
          </a:p>
        </p:txBody>
      </p:sp>
      <p:sp>
        <p:nvSpPr>
          <p:cNvPr id="44" name="Bent Arrow 43"/>
          <p:cNvSpPr/>
          <p:nvPr/>
        </p:nvSpPr>
        <p:spPr>
          <a:xfrm rot="17979212" flipH="1">
            <a:off x="3928944" y="2149793"/>
            <a:ext cx="447914" cy="386715"/>
          </a:xfrm>
          <a:prstGeom prst="bentArrow">
            <a:avLst/>
          </a:prstGeom>
          <a:solidFill>
            <a:srgbClr val="00B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00">
                <a:solidFill>
                  <a:prstClr val="black"/>
                </a:solidFill>
              </a:ln>
              <a:solidFill>
                <a:prstClr val="black"/>
              </a:solidFill>
              <a:effectLst/>
              <a:uLnTx/>
              <a:uFillTx/>
              <a:latin typeface="Calibri"/>
              <a:ea typeface="+mn-ea"/>
              <a:cs typeface="+mn-cs"/>
            </a:endParaRPr>
          </a:p>
        </p:txBody>
      </p:sp>
      <p:sp>
        <p:nvSpPr>
          <p:cNvPr id="45" name="TextBox 44"/>
          <p:cNvSpPr txBox="1"/>
          <p:nvPr/>
        </p:nvSpPr>
        <p:spPr>
          <a:xfrm>
            <a:off x="2056358" y="1915280"/>
            <a:ext cx="15240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Off Season rebates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TextBox 45"/>
          <p:cNvSpPr txBox="1"/>
          <p:nvPr/>
        </p:nvSpPr>
        <p:spPr>
          <a:xfrm>
            <a:off x="3580358" y="1925705"/>
            <a:ext cx="15240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Early Retirement </a:t>
            </a:r>
            <a:r>
              <a:rPr kumimoji="0" lang="en-US" sz="1200" b="0" i="0" u="none" strike="noStrike" kern="1200" cap="none" spc="0" normalizeH="0" baseline="0" noProof="0" dirty="0" err="1" smtClean="0">
                <a:ln>
                  <a:noFill/>
                </a:ln>
                <a:solidFill>
                  <a:prstClr val="black"/>
                </a:solidFill>
                <a:effectLst/>
                <a:uLnTx/>
                <a:uFillTx/>
                <a:latin typeface="Calibri"/>
                <a:ea typeface="+mn-ea"/>
                <a:cs typeface="+mn-cs"/>
              </a:rPr>
              <a:t>Pgm</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Bent Arrow 32"/>
          <p:cNvSpPr/>
          <p:nvPr/>
        </p:nvSpPr>
        <p:spPr>
          <a:xfrm rot="3620788">
            <a:off x="5708670" y="2187568"/>
            <a:ext cx="447914" cy="386715"/>
          </a:xfrm>
          <a:prstGeom prst="bentArrow">
            <a:avLst/>
          </a:prstGeom>
          <a:solidFill>
            <a:srgbClr val="00B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12700">
                <a:solidFill>
                  <a:prstClr val="black"/>
                </a:solidFill>
              </a:ln>
              <a:solidFill>
                <a:prstClr val="black"/>
              </a:solidFill>
              <a:effectLst/>
              <a:uLnTx/>
              <a:uFillTx/>
              <a:latin typeface="Calibri"/>
              <a:ea typeface="+mn-ea"/>
              <a:cs typeface="+mn-cs"/>
            </a:endParaRPr>
          </a:p>
        </p:txBody>
      </p:sp>
      <p:sp>
        <p:nvSpPr>
          <p:cNvPr id="35" name="Bent Arrow 34"/>
          <p:cNvSpPr/>
          <p:nvPr/>
        </p:nvSpPr>
        <p:spPr>
          <a:xfrm rot="17979212" flipH="1">
            <a:off x="1234816" y="2187568"/>
            <a:ext cx="447914" cy="386715"/>
          </a:xfrm>
          <a:prstGeom prst="bentArrow">
            <a:avLst/>
          </a:prstGeom>
          <a:solidFill>
            <a:srgbClr val="00B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00">
                <a:solidFill>
                  <a:prstClr val="black"/>
                </a:solid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176402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1000"/>
                                        <p:tgtEl>
                                          <p:spTgt spid="11">
                                            <p:txEl>
                                              <p:pRg st="0" end="0"/>
                                            </p:txEl>
                                          </p:spTgt>
                                        </p:tgtEl>
                                      </p:cBhvr>
                                    </p:animEffect>
                                    <p:anim calcmode="lin" valueType="num">
                                      <p:cBhvr>
                                        <p:cTn id="1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anim calcmode="lin" valueType="num">
                                      <p:cBhvr>
                                        <p:cTn id="22" dur="500" fill="hold"/>
                                        <p:tgtEl>
                                          <p:spTgt spid="29"/>
                                        </p:tgtEl>
                                        <p:attrNameLst>
                                          <p:attrName>ppt_x</p:attrName>
                                        </p:attrNameLst>
                                      </p:cBhvr>
                                      <p:tavLst>
                                        <p:tav tm="0">
                                          <p:val>
                                            <p:strVal val="#ppt_x"/>
                                          </p:val>
                                        </p:tav>
                                        <p:tav tm="100000">
                                          <p:val>
                                            <p:strVal val="#ppt_x"/>
                                          </p:val>
                                        </p:tav>
                                      </p:tavLst>
                                    </p:anim>
                                    <p:anim calcmode="lin" valueType="num">
                                      <p:cBhvr>
                                        <p:cTn id="23" dur="500" fill="hold"/>
                                        <p:tgtEl>
                                          <p:spTgt spid="29"/>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par>
                          <p:cTn id="50" fill="hold">
                            <p:stCondLst>
                              <p:cond delay="7000"/>
                            </p:stCondLst>
                            <p:childTnLst>
                              <p:par>
                                <p:cTn id="51" presetID="2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down)">
                                      <p:cBhvr>
                                        <p:cTn id="53" dur="500"/>
                                        <p:tgtEl>
                                          <p:spTgt spid="45"/>
                                        </p:tgtEl>
                                      </p:cBhvr>
                                    </p:animEffect>
                                  </p:childTnLst>
                                </p:cTn>
                              </p:par>
                            </p:childTnLst>
                          </p:cTn>
                        </p:par>
                        <p:par>
                          <p:cTn id="54" fill="hold">
                            <p:stCondLst>
                              <p:cond delay="7500"/>
                            </p:stCondLst>
                            <p:childTnLst>
                              <p:par>
                                <p:cTn id="55" presetID="22" presetClass="entr" presetSubtype="4"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down)">
                                      <p:cBhvr>
                                        <p:cTn id="57" dur="500"/>
                                        <p:tgtEl>
                                          <p:spTgt spid="42"/>
                                        </p:tgtEl>
                                      </p:cBhvr>
                                    </p:animEffect>
                                  </p:childTnLst>
                                </p:cTn>
                              </p:par>
                            </p:childTnLst>
                          </p:cTn>
                        </p:par>
                        <p:par>
                          <p:cTn id="58" fill="hold">
                            <p:stCondLst>
                              <p:cond delay="8000"/>
                            </p:stCondLst>
                            <p:childTnLst>
                              <p:par>
                                <p:cTn id="59" presetID="22" presetClass="entr" presetSubtype="4"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down)">
                                      <p:cBhvr>
                                        <p:cTn id="61" dur="500"/>
                                        <p:tgtEl>
                                          <p:spTgt spid="35"/>
                                        </p:tgtEl>
                                      </p:cBhvr>
                                    </p:animEffect>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down)">
                                      <p:cBhvr>
                                        <p:cTn id="65" dur="500"/>
                                        <p:tgtEl>
                                          <p:spTgt spid="46"/>
                                        </p:tgtEl>
                                      </p:cBhvr>
                                    </p:animEffect>
                                  </p:childTnLst>
                                </p:cTn>
                              </p:par>
                            </p:childTnLst>
                          </p:cTn>
                        </p:par>
                        <p:par>
                          <p:cTn id="66" fill="hold">
                            <p:stCondLst>
                              <p:cond delay="9000"/>
                            </p:stCondLst>
                            <p:childTnLst>
                              <p:par>
                                <p:cTn id="67" presetID="2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down)">
                                      <p:cBhvr>
                                        <p:cTn id="69" dur="500"/>
                                        <p:tgtEl>
                                          <p:spTgt spid="44"/>
                                        </p:tgtEl>
                                      </p:cBhvr>
                                    </p:animEffect>
                                  </p:childTnLst>
                                </p:cTn>
                              </p:par>
                            </p:childTnLst>
                          </p:cTn>
                        </p:par>
                        <p:par>
                          <p:cTn id="70" fill="hold">
                            <p:stCondLst>
                              <p:cond delay="9500"/>
                            </p:stCondLst>
                            <p:childTnLst>
                              <p:par>
                                <p:cTn id="71" presetID="22" presetClass="entr" presetSubtype="4"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down)">
                                      <p:cBhvr>
                                        <p:cTn id="7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animBg="1"/>
      <p:bldP spid="11" grpId="0" build="p"/>
      <p:bldP spid="19" grpId="0" uiExpand="1" animBg="1"/>
      <p:bldP spid="20" grpId="0" uiExpand="1" animBg="1"/>
      <p:bldP spid="29" grpId="0" uiExpand="1"/>
      <p:bldP spid="32" grpId="0" uiExpand="1"/>
      <p:bldP spid="42" grpId="0" uiExpand="1" animBg="1"/>
      <p:bldP spid="44" grpId="0" uiExpand="1" animBg="1"/>
      <p:bldP spid="45" grpId="0" uiExpand="1"/>
      <p:bldP spid="46" grpId="0" uiExpand="1"/>
      <p:bldP spid="33" grpId="0" uiExpand="1" animBg="1"/>
      <p:bldP spid="35" grpId="0" uiExpan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manhattan before and af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4781" y="128502"/>
            <a:ext cx="5760720" cy="41204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4781" y="2193175"/>
            <a:ext cx="5760720" cy="20557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p:cNvSpPr txBox="1"/>
          <p:nvPr/>
        </p:nvSpPr>
        <p:spPr>
          <a:xfrm>
            <a:off x="6492240" y="521545"/>
            <a:ext cx="2560320" cy="30162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Electrification is Real!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Heat Pumps are the</a:t>
            </a:r>
            <a:r>
              <a:rPr kumimoji="0" lang="en-US" sz="1800" b="0" i="0" u="none" strike="noStrike" kern="1200" cap="none" spc="0" normalizeH="0" noProof="0" dirty="0" smtClean="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solution!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We need to BE THERE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mn-ea"/>
                <a:cs typeface="+mn-cs"/>
              </a:rPr>
              <a:t>-New Construction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mn-ea"/>
                <a:cs typeface="+mn-cs"/>
              </a:rPr>
              <a:t>-HVAC Retrofits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A mighty challenge is a gigantic opportunity!!</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p:cNvPicPr>
            <a:picLocks noChangeAspect="1"/>
          </p:cNvPicPr>
          <p:nvPr/>
        </p:nvPicPr>
        <p:blipFill>
          <a:blip r:embed="rId4"/>
          <a:stretch>
            <a:fillRect/>
          </a:stretch>
        </p:blipFill>
        <p:spPr>
          <a:xfrm>
            <a:off x="7620000" y="4453484"/>
            <a:ext cx="1524000" cy="628650"/>
          </a:xfrm>
          <a:prstGeom prst="rect">
            <a:avLst/>
          </a:prstGeom>
        </p:spPr>
      </p:pic>
    </p:spTree>
    <p:extLst>
      <p:ext uri="{BB962C8B-B14F-4D97-AF65-F5344CB8AC3E}">
        <p14:creationId xmlns:p14="http://schemas.microsoft.com/office/powerpoint/2010/main" val="38209714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00"/>
                                        <p:tgtEl>
                                          <p:spTgt spid="4"/>
                                        </p:tgtEl>
                                        <p:attrNameLst>
                                          <p:attrName>ppt_x</p:attrName>
                                        </p:attrNameLst>
                                      </p:cBhvr>
                                      <p:tavLst>
                                        <p:tav tm="0">
                                          <p:val>
                                            <p:strVal val="ppt_x"/>
                                          </p:val>
                                        </p:tav>
                                        <p:tav tm="100000">
                                          <p:val>
                                            <p:strVal val="ppt_x"/>
                                          </p:val>
                                        </p:tav>
                                      </p:tavLst>
                                    </p:anim>
                                    <p:anim calcmode="lin" valueType="num">
                                      <p:cBhvr additive="base">
                                        <p:cTn id="7" dur="1000"/>
                                        <p:tgtEl>
                                          <p:spTgt spid="4"/>
                                        </p:tgtEl>
                                        <p:attrNameLst>
                                          <p:attrName>ppt_y</p:attrName>
                                        </p:attrNameLst>
                                      </p:cBhvr>
                                      <p:tavLst>
                                        <p:tav tm="0">
                                          <p:val>
                                            <p:strVal val="ppt_y"/>
                                          </p:val>
                                        </p:tav>
                                        <p:tav tm="100000">
                                          <p:val>
                                            <p:strVal val="1+ppt_h/2"/>
                                          </p:val>
                                        </p:tav>
                                      </p:tavLst>
                                    </p:anim>
                                    <p:set>
                                      <p:cBhvr>
                                        <p:cTn id="8" dur="1" fill="hold">
                                          <p:stCondLst>
                                            <p:cond delay="999"/>
                                          </p:stCondLst>
                                        </p:cTn>
                                        <p:tgtEl>
                                          <p:spTgt spid="4"/>
                                        </p:tgtEl>
                                        <p:attrNameLst>
                                          <p:attrName>style.visibility</p:attrName>
                                        </p:attrNameLst>
                                      </p:cBhvr>
                                      <p:to>
                                        <p:strVal val="hidden"/>
                                      </p:to>
                                    </p:set>
                                  </p:childTnLst>
                                </p:cTn>
                              </p:par>
                            </p:childTnLst>
                          </p:cTn>
                        </p:par>
                        <p:par>
                          <p:cTn id="9" fill="hold">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307" y="-119001"/>
            <a:ext cx="7376160" cy="669114"/>
          </a:xfrm>
        </p:spPr>
        <p:txBody>
          <a:bodyPr>
            <a:normAutofit/>
          </a:bodyPr>
          <a:lstStyle/>
          <a:p>
            <a:pPr algn="l"/>
            <a:r>
              <a:rPr lang="en-US" sz="2400" b="0" dirty="0" smtClean="0">
                <a:solidFill>
                  <a:schemeClr val="bg1"/>
                </a:solidFill>
              </a:rPr>
              <a:t>EE and Climate Policy  =  Strategic Electrification</a:t>
            </a:r>
            <a:endParaRPr lang="en-US" sz="2400" b="0" dirty="0">
              <a:solidFill>
                <a:schemeClr val="bg1"/>
              </a:solidFill>
            </a:endParaRPr>
          </a:p>
        </p:txBody>
      </p:sp>
      <p:pic>
        <p:nvPicPr>
          <p:cNvPr id="5" name="Picture 4"/>
          <p:cNvPicPr>
            <a:picLocks noChangeAspect="1"/>
          </p:cNvPicPr>
          <p:nvPr/>
        </p:nvPicPr>
        <p:blipFill>
          <a:blip r:embed="rId3"/>
          <a:stretch>
            <a:fillRect/>
          </a:stretch>
        </p:blipFill>
        <p:spPr>
          <a:xfrm>
            <a:off x="289214" y="527016"/>
            <a:ext cx="1377981" cy="176339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3938393" y="549323"/>
            <a:ext cx="1420376" cy="181764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2071692" y="470765"/>
            <a:ext cx="1433892" cy="183494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1248549" y="1096197"/>
            <a:ext cx="1420376" cy="183674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a:stretch>
            <a:fillRect/>
          </a:stretch>
        </p:blipFill>
        <p:spPr>
          <a:xfrm>
            <a:off x="3080741" y="1098238"/>
            <a:ext cx="1420376" cy="183470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a:stretch>
            <a:fillRect/>
          </a:stretch>
        </p:blipFill>
        <p:spPr>
          <a:xfrm>
            <a:off x="4173315" y="2506999"/>
            <a:ext cx="1484535" cy="189330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9"/>
          <a:stretch>
            <a:fillRect/>
          </a:stretch>
        </p:blipFill>
        <p:spPr>
          <a:xfrm>
            <a:off x="5492368" y="414171"/>
            <a:ext cx="1420830" cy="1839842"/>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10"/>
          <a:stretch>
            <a:fillRect/>
          </a:stretch>
        </p:blipFill>
        <p:spPr>
          <a:xfrm>
            <a:off x="2413335" y="2702635"/>
            <a:ext cx="1350932" cy="1727188"/>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11"/>
          <a:stretch>
            <a:fillRect/>
          </a:stretch>
        </p:blipFill>
        <p:spPr>
          <a:xfrm>
            <a:off x="6067093" y="2893624"/>
            <a:ext cx="1696085" cy="1299995"/>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2"/>
          <a:stretch>
            <a:fillRect/>
          </a:stretch>
        </p:blipFill>
        <p:spPr>
          <a:xfrm>
            <a:off x="297474" y="2718434"/>
            <a:ext cx="1369721" cy="1746875"/>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3"/>
          <a:stretch>
            <a:fillRect/>
          </a:stretch>
        </p:blipFill>
        <p:spPr>
          <a:xfrm>
            <a:off x="4876556" y="1533165"/>
            <a:ext cx="1371719" cy="177409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14"/>
          <a:stretch>
            <a:fillRect/>
          </a:stretch>
        </p:blipFill>
        <p:spPr>
          <a:xfrm>
            <a:off x="1042149" y="2656499"/>
            <a:ext cx="1250091" cy="1594304"/>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6315075" y="2302693"/>
            <a:ext cx="2830591" cy="523220"/>
          </a:xfrm>
          <a:prstGeom prst="rect">
            <a:avLst/>
          </a:prstGeom>
          <a:noFill/>
        </p:spPr>
        <p:txBody>
          <a:bodyPr wrap="square" rtlCol="0">
            <a:spAutoFit/>
          </a:bodyPr>
          <a:lstStyle/>
          <a:p>
            <a:r>
              <a:rPr lang="en-US" sz="1400" dirty="0" smtClean="0">
                <a:solidFill>
                  <a:schemeClr val="bg1"/>
                </a:solidFill>
              </a:rPr>
              <a:t>Transportation = EV’s</a:t>
            </a:r>
          </a:p>
          <a:p>
            <a:r>
              <a:rPr lang="en-US" sz="1400" dirty="0" smtClean="0">
                <a:solidFill>
                  <a:schemeClr val="bg1"/>
                </a:solidFill>
              </a:rPr>
              <a:t>Building </a:t>
            </a:r>
            <a:r>
              <a:rPr lang="en-US" sz="1400" dirty="0" err="1" smtClean="0">
                <a:solidFill>
                  <a:schemeClr val="bg1"/>
                </a:solidFill>
              </a:rPr>
              <a:t>Decarbonzation</a:t>
            </a:r>
            <a:r>
              <a:rPr lang="en-US" sz="1400" dirty="0" smtClean="0">
                <a:solidFill>
                  <a:schemeClr val="bg1"/>
                </a:solidFill>
              </a:rPr>
              <a:t> = HP’s</a:t>
            </a:r>
            <a:endParaRPr lang="en-US" sz="1400" dirty="0">
              <a:solidFill>
                <a:schemeClr val="bg1"/>
              </a:solidFill>
            </a:endParaRPr>
          </a:p>
        </p:txBody>
      </p:sp>
      <p:pic>
        <p:nvPicPr>
          <p:cNvPr id="19"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5368" r="5020"/>
          <a:stretch/>
        </p:blipFill>
        <p:spPr bwMode="auto">
          <a:xfrm>
            <a:off x="7148445" y="587737"/>
            <a:ext cx="1554480" cy="1641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16"/>
          <a:stretch>
            <a:fillRect/>
          </a:stretch>
        </p:blipFill>
        <p:spPr>
          <a:xfrm>
            <a:off x="7620000" y="4465309"/>
            <a:ext cx="1524000" cy="628650"/>
          </a:xfrm>
          <a:prstGeom prst="rect">
            <a:avLst/>
          </a:prstGeom>
        </p:spPr>
      </p:pic>
    </p:spTree>
    <p:extLst>
      <p:ext uri="{BB962C8B-B14F-4D97-AF65-F5344CB8AC3E}">
        <p14:creationId xmlns:p14="http://schemas.microsoft.com/office/powerpoint/2010/main" val="380440148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10"/>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5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97" r="2924"/>
          <a:stretch/>
        </p:blipFill>
        <p:spPr bwMode="auto">
          <a:xfrm>
            <a:off x="456896" y="1119622"/>
            <a:ext cx="3827238" cy="25611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2962E5B4-A159-4493-8285-C273AAAEE68F}"/>
              </a:ext>
            </a:extLst>
          </p:cNvPr>
          <p:cNvSpPr txBox="1"/>
          <p:nvPr/>
        </p:nvSpPr>
        <p:spPr>
          <a:xfrm>
            <a:off x="517418" y="4026985"/>
            <a:ext cx="3996833" cy="307762"/>
          </a:xfrm>
          <a:prstGeom prst="rect">
            <a:avLst/>
          </a:prstGeom>
          <a:noFill/>
        </p:spPr>
        <p:txBody>
          <a:bodyPr wrap="none" lIns="91425" tIns="45713" rIns="91425" bIns="45713"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4.2 Quadrillion BTUs per year of direct fossil fuel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use</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4">
            <a:extLst>
              <a:ext uri="{FF2B5EF4-FFF2-40B4-BE49-F238E27FC236}">
                <a16:creationId xmlns:a16="http://schemas.microsoft.com/office/drawing/2014/main" id="{3C6FE44A-2CEF-47D4-95A1-60F9F977A975}"/>
              </a:ext>
            </a:extLst>
          </p:cNvPr>
          <p:cNvSpPr>
            <a:spLocks noGrp="1"/>
          </p:cNvSpPr>
          <p:nvPr>
            <p:ph type="ftr" sz="quarter" idx="4294967295"/>
          </p:nvPr>
        </p:nvSpPr>
        <p:spPr>
          <a:xfrm>
            <a:off x="1876314" y="4847604"/>
            <a:ext cx="6633419" cy="292593"/>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www.synapse-energy.com  |  ©2017 Synapse Energy Economics Inc. All rights reserved.</a:t>
            </a:r>
          </a:p>
        </p:txBody>
      </p:sp>
      <p:sp>
        <p:nvSpPr>
          <p:cNvPr id="5" name="Rectangle 4"/>
          <p:cNvSpPr/>
          <p:nvPr/>
        </p:nvSpPr>
        <p:spPr>
          <a:xfrm>
            <a:off x="54057" y="0"/>
            <a:ext cx="6276881" cy="707872"/>
          </a:xfrm>
          <a:prstGeom prst="rect">
            <a:avLst/>
          </a:prstGeom>
        </p:spPr>
        <p:txBody>
          <a:bodyPr wrap="none" lIns="91425" tIns="45713" rIns="91425" bIns="45713">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Calibri"/>
                <a:ea typeface="+mn-ea"/>
                <a:cs typeface="+mn-cs"/>
              </a:rPr>
              <a:t>Why Strategic Electrification?</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6" name="Straight Arrow Connector 5"/>
          <p:cNvCxnSpPr>
            <a:stCxn id="8" idx="1"/>
          </p:cNvCxnSpPr>
          <p:nvPr/>
        </p:nvCxnSpPr>
        <p:spPr>
          <a:xfrm flipH="1" flipV="1">
            <a:off x="3725334" y="1690169"/>
            <a:ext cx="1303837" cy="659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8" idx="1"/>
          </p:cNvCxnSpPr>
          <p:nvPr/>
        </p:nvCxnSpPr>
        <p:spPr>
          <a:xfrm flipH="1">
            <a:off x="3295023" y="2349323"/>
            <a:ext cx="1734148" cy="10185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29171" y="1887665"/>
            <a:ext cx="2659912" cy="923316"/>
          </a:xfrm>
          <a:prstGeom prst="rect">
            <a:avLst/>
          </a:prstGeom>
          <a:noFill/>
        </p:spPr>
        <p:txBody>
          <a:bodyPr wrap="square" lIns="91425" tIns="45713" rIns="91425" bIns="45713"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46% of Fossil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Residential &amp; Commercial Space and Water Heating</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2962E5B4-A159-4493-8285-C273AAAEE68F}"/>
              </a:ext>
            </a:extLst>
          </p:cNvPr>
          <p:cNvSpPr txBox="1"/>
          <p:nvPr/>
        </p:nvSpPr>
        <p:spPr>
          <a:xfrm>
            <a:off x="76200" y="516763"/>
            <a:ext cx="4274345" cy="369318"/>
          </a:xfrm>
          <a:prstGeom prst="rect">
            <a:avLst/>
          </a:prstGeom>
          <a:noFill/>
        </p:spPr>
        <p:txBody>
          <a:bodyPr wrap="none" lIns="91425" tIns="45713" rIns="91425" bIns="45713"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Fossil Fuel use </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[ex: New York and New England]</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9" name="Group 38"/>
          <p:cNvGrpSpPr/>
          <p:nvPr/>
        </p:nvGrpSpPr>
        <p:grpSpPr>
          <a:xfrm>
            <a:off x="1083801" y="1193176"/>
            <a:ext cx="1398678" cy="2189514"/>
            <a:chOff x="974048" y="1797050"/>
            <a:chExt cx="1790075" cy="3460750"/>
          </a:xfrm>
        </p:grpSpPr>
        <p:cxnSp>
          <p:nvCxnSpPr>
            <p:cNvPr id="15" name="Straight Connector 14"/>
            <p:cNvCxnSpPr/>
            <p:nvPr/>
          </p:nvCxnSpPr>
          <p:spPr>
            <a:xfrm flipV="1">
              <a:off x="2133600" y="3581400"/>
              <a:ext cx="610052" cy="16764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743652" y="1797050"/>
              <a:ext cx="20471" cy="178435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974048" y="1805354"/>
              <a:ext cx="1786737" cy="3440723"/>
            </a:xfrm>
            <a:custGeom>
              <a:avLst/>
              <a:gdLst>
                <a:gd name="connsiteX0" fmla="*/ 1786737 w 1786737"/>
                <a:gd name="connsiteY0" fmla="*/ 0 h 3440723"/>
                <a:gd name="connsiteX1" fmla="*/ 714075 w 1786737"/>
                <a:gd name="connsiteY1" fmla="*/ 363415 h 3440723"/>
                <a:gd name="connsiteX2" fmla="*/ 51721 w 1786737"/>
                <a:gd name="connsiteY2" fmla="*/ 1271954 h 3440723"/>
                <a:gd name="connsiteX3" fmla="*/ 104475 w 1786737"/>
                <a:gd name="connsiteY3" fmla="*/ 2403231 h 3440723"/>
                <a:gd name="connsiteX4" fmla="*/ 590983 w 1786737"/>
                <a:gd name="connsiteY4" fmla="*/ 3083169 h 3440723"/>
                <a:gd name="connsiteX5" fmla="*/ 1171275 w 1786737"/>
                <a:gd name="connsiteY5" fmla="*/ 3440723 h 34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737" h="3440723">
                  <a:moveTo>
                    <a:pt x="1786737" y="0"/>
                  </a:moveTo>
                  <a:cubicBezTo>
                    <a:pt x="1394990" y="75711"/>
                    <a:pt x="1003244" y="151423"/>
                    <a:pt x="714075" y="363415"/>
                  </a:cubicBezTo>
                  <a:cubicBezTo>
                    <a:pt x="424906" y="575407"/>
                    <a:pt x="153321" y="931985"/>
                    <a:pt x="51721" y="1271954"/>
                  </a:cubicBezTo>
                  <a:cubicBezTo>
                    <a:pt x="-49879" y="1611923"/>
                    <a:pt x="14598" y="2101362"/>
                    <a:pt x="104475" y="2403231"/>
                  </a:cubicBezTo>
                  <a:cubicBezTo>
                    <a:pt x="194352" y="2705100"/>
                    <a:pt x="413183" y="2910254"/>
                    <a:pt x="590983" y="3083169"/>
                  </a:cubicBezTo>
                  <a:cubicBezTo>
                    <a:pt x="768783" y="3256084"/>
                    <a:pt x="1077491" y="3383085"/>
                    <a:pt x="1171275" y="3440723"/>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8" name="Group 37"/>
          <p:cNvGrpSpPr/>
          <p:nvPr/>
        </p:nvGrpSpPr>
        <p:grpSpPr>
          <a:xfrm>
            <a:off x="2508819" y="1225155"/>
            <a:ext cx="1114914" cy="2106519"/>
            <a:chOff x="2798929" y="1797050"/>
            <a:chExt cx="1668862" cy="3478335"/>
          </a:xfrm>
        </p:grpSpPr>
        <p:cxnSp>
          <p:nvCxnSpPr>
            <p:cNvPr id="34" name="Straight Connector 33"/>
            <p:cNvCxnSpPr/>
            <p:nvPr/>
          </p:nvCxnSpPr>
          <p:spPr>
            <a:xfrm flipV="1">
              <a:off x="2798929" y="1797050"/>
              <a:ext cx="20471" cy="17843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2809164" y="3581400"/>
              <a:ext cx="315036" cy="1676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2854569" y="1828800"/>
              <a:ext cx="1613222" cy="3446585"/>
            </a:xfrm>
            <a:custGeom>
              <a:avLst/>
              <a:gdLst>
                <a:gd name="connsiteX0" fmla="*/ 0 w 1613222"/>
                <a:gd name="connsiteY0" fmla="*/ 0 h 3446585"/>
                <a:gd name="connsiteX1" fmla="*/ 720969 w 1613222"/>
                <a:gd name="connsiteY1" fmla="*/ 228600 h 3446585"/>
                <a:gd name="connsiteX2" fmla="*/ 1436077 w 1613222"/>
                <a:gd name="connsiteY2" fmla="*/ 961292 h 3446585"/>
                <a:gd name="connsiteX3" fmla="*/ 1606062 w 1613222"/>
                <a:gd name="connsiteY3" fmla="*/ 2010508 h 3446585"/>
                <a:gd name="connsiteX4" fmla="*/ 1271954 w 1613222"/>
                <a:gd name="connsiteY4" fmla="*/ 2795954 h 3446585"/>
                <a:gd name="connsiteX5" fmla="*/ 310662 w 1613222"/>
                <a:gd name="connsiteY5" fmla="*/ 3446585 h 344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222" h="3446585">
                  <a:moveTo>
                    <a:pt x="0" y="0"/>
                  </a:moveTo>
                  <a:cubicBezTo>
                    <a:pt x="240811" y="34192"/>
                    <a:pt x="481623" y="68385"/>
                    <a:pt x="720969" y="228600"/>
                  </a:cubicBezTo>
                  <a:cubicBezTo>
                    <a:pt x="960315" y="388815"/>
                    <a:pt x="1288562" y="664307"/>
                    <a:pt x="1436077" y="961292"/>
                  </a:cubicBezTo>
                  <a:cubicBezTo>
                    <a:pt x="1583592" y="1258277"/>
                    <a:pt x="1633416" y="1704731"/>
                    <a:pt x="1606062" y="2010508"/>
                  </a:cubicBezTo>
                  <a:cubicBezTo>
                    <a:pt x="1578708" y="2316285"/>
                    <a:pt x="1487854" y="2556608"/>
                    <a:pt x="1271954" y="2795954"/>
                  </a:cubicBezTo>
                  <a:cubicBezTo>
                    <a:pt x="1056054" y="3035300"/>
                    <a:pt x="474785" y="3335216"/>
                    <a:pt x="310662" y="3446585"/>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Rectangle 9"/>
          <p:cNvSpPr/>
          <p:nvPr/>
        </p:nvSpPr>
        <p:spPr>
          <a:xfrm>
            <a:off x="5099286" y="3277062"/>
            <a:ext cx="3496734" cy="1077218"/>
          </a:xfrm>
          <a:prstGeom prst="rect">
            <a:avLst/>
          </a:prstGeom>
          <a:ln>
            <a:solidFill>
              <a:schemeClr val="tx2"/>
            </a:solidFill>
          </a:ln>
        </p:spPr>
        <p:txBody>
          <a:bodyPr wrap="square">
            <a:spAutoFit/>
          </a:bodyPr>
          <a:lstStyle/>
          <a:p>
            <a:r>
              <a:rPr lang="en-US" sz="1600" dirty="0"/>
              <a:t>Residential and commercial buildings account for approximately 40% of the Nation’s total energy demand and about 75% of all electricity use.</a:t>
            </a:r>
          </a:p>
        </p:txBody>
      </p:sp>
      <p:pic>
        <p:nvPicPr>
          <p:cNvPr id="11" name="Picture 10"/>
          <p:cNvPicPr>
            <a:picLocks noChangeAspect="1"/>
          </p:cNvPicPr>
          <p:nvPr/>
        </p:nvPicPr>
        <p:blipFill>
          <a:blip r:embed="rId4"/>
          <a:stretch>
            <a:fillRect/>
          </a:stretch>
        </p:blipFill>
        <p:spPr>
          <a:xfrm>
            <a:off x="7520066" y="39611"/>
            <a:ext cx="1524000" cy="628650"/>
          </a:xfrm>
          <a:prstGeom prst="rect">
            <a:avLst/>
          </a:prstGeom>
        </p:spPr>
      </p:pic>
    </p:spTree>
    <p:extLst>
      <p:ext uri="{BB962C8B-B14F-4D97-AF65-F5344CB8AC3E}">
        <p14:creationId xmlns:p14="http://schemas.microsoft.com/office/powerpoint/2010/main" val="10453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71" y="138011"/>
            <a:ext cx="8778240" cy="4848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37678" y="3530589"/>
            <a:ext cx="6148921" cy="5143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a:ea typeface="+mn-ea"/>
              <a:cs typeface="+mn-cs"/>
            </a:endParaRPr>
          </a:p>
        </p:txBody>
      </p:sp>
      <p:sp>
        <p:nvSpPr>
          <p:cNvPr id="4" name="Rectangle 3"/>
          <p:cNvSpPr/>
          <p:nvPr/>
        </p:nvSpPr>
        <p:spPr>
          <a:xfrm>
            <a:off x="928154" y="4006839"/>
            <a:ext cx="5054600" cy="5143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7620000" y="113832"/>
            <a:ext cx="1524000" cy="628650"/>
          </a:xfrm>
          <a:prstGeom prst="rect">
            <a:avLst/>
          </a:prstGeom>
        </p:spPr>
      </p:pic>
    </p:spTree>
    <p:extLst>
      <p:ext uri="{BB962C8B-B14F-4D97-AF65-F5344CB8AC3E}">
        <p14:creationId xmlns:p14="http://schemas.microsoft.com/office/powerpoint/2010/main" val="303092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063451" y="1340198"/>
            <a:ext cx="2080549" cy="2246769"/>
          </a:xfrm>
          <a:prstGeom prst="rect">
            <a:avLst/>
          </a:prstGeom>
          <a:noFill/>
        </p:spPr>
        <p:txBody>
          <a:bodyPr wrap="square" rtlCol="0">
            <a:spAutoFit/>
          </a:bodyPr>
          <a:lstStyle/>
          <a:p>
            <a:r>
              <a:rPr lang="en-US" sz="1400" dirty="0" smtClean="0">
                <a:solidFill>
                  <a:schemeClr val="bg1"/>
                </a:solidFill>
              </a:rPr>
              <a:t>Efficiency Spending: </a:t>
            </a:r>
          </a:p>
          <a:p>
            <a:r>
              <a:rPr lang="en-US" sz="1400" dirty="0" smtClean="0">
                <a:solidFill>
                  <a:schemeClr val="bg1"/>
                </a:solidFill>
              </a:rPr>
              <a:t>$11 Billion/</a:t>
            </a:r>
            <a:r>
              <a:rPr lang="en-US" sz="1400" dirty="0" err="1" smtClean="0">
                <a:solidFill>
                  <a:schemeClr val="bg1"/>
                </a:solidFill>
              </a:rPr>
              <a:t>Yr</a:t>
            </a:r>
            <a:endParaRPr lang="en-US" sz="1400" dirty="0" smtClean="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r>
              <a:rPr lang="en-US" sz="1400" u="sng" dirty="0" smtClean="0">
                <a:solidFill>
                  <a:schemeClr val="bg1"/>
                </a:solidFill>
              </a:rPr>
              <a:t>Electrification Programs</a:t>
            </a:r>
          </a:p>
          <a:p>
            <a:r>
              <a:rPr lang="en-US" sz="1400" dirty="0" smtClean="0">
                <a:solidFill>
                  <a:schemeClr val="bg1"/>
                </a:solidFill>
              </a:rPr>
              <a:t>-New Incentives</a:t>
            </a:r>
          </a:p>
          <a:p>
            <a:r>
              <a:rPr lang="en-US" sz="1400" dirty="0" smtClean="0">
                <a:solidFill>
                  <a:schemeClr val="bg1"/>
                </a:solidFill>
              </a:rPr>
              <a:t>-Reallocation of existing incentives</a:t>
            </a:r>
            <a:endParaRPr lang="en-US" sz="1400" dirty="0">
              <a:solidFill>
                <a:schemeClr val="bg1"/>
              </a:solidFill>
            </a:endParaRPr>
          </a:p>
        </p:txBody>
      </p:sp>
      <p:grpSp>
        <p:nvGrpSpPr>
          <p:cNvPr id="20" name="Group 19"/>
          <p:cNvGrpSpPr/>
          <p:nvPr/>
        </p:nvGrpSpPr>
        <p:grpSpPr>
          <a:xfrm>
            <a:off x="293604" y="798331"/>
            <a:ext cx="6358466" cy="4156611"/>
            <a:chOff x="505279" y="141624"/>
            <a:chExt cx="6358466" cy="4156611"/>
          </a:xfrm>
        </p:grpSpPr>
        <p:pic>
          <p:nvPicPr>
            <p:cNvPr id="19" name="Picture 2" descr="story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6592"/>
            <a:stretch/>
          </p:blipFill>
          <p:spPr bwMode="auto">
            <a:xfrm>
              <a:off x="505279" y="141624"/>
              <a:ext cx="6358466" cy="415661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05279" y="141624"/>
              <a:ext cx="553054" cy="37484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 name="Straight Arrow Connector 7"/>
          <p:cNvCxnSpPr/>
          <p:nvPr/>
        </p:nvCxnSpPr>
        <p:spPr>
          <a:xfrm flipH="1">
            <a:off x="6273800" y="1452574"/>
            <a:ext cx="789651" cy="152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Right Brace 21"/>
          <p:cNvSpPr/>
          <p:nvPr/>
        </p:nvSpPr>
        <p:spPr>
          <a:xfrm>
            <a:off x="6434667" y="1774307"/>
            <a:ext cx="628784" cy="2302933"/>
          </a:xfrm>
          <a:prstGeom prst="rightBrace">
            <a:avLst>
              <a:gd name="adj1" fmla="val 8333"/>
              <a:gd name="adj2" fmla="val 4963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itle 1"/>
          <p:cNvSpPr>
            <a:spLocks noGrp="1"/>
          </p:cNvSpPr>
          <p:nvPr>
            <p:ph type="title"/>
          </p:nvPr>
        </p:nvSpPr>
        <p:spPr>
          <a:xfrm>
            <a:off x="100668" y="40127"/>
            <a:ext cx="7376160" cy="669114"/>
          </a:xfrm>
        </p:spPr>
        <p:txBody>
          <a:bodyPr>
            <a:normAutofit fontScale="90000"/>
          </a:bodyPr>
          <a:lstStyle/>
          <a:p>
            <a:pPr algn="l"/>
            <a:r>
              <a:rPr lang="en-US" sz="2400" b="0" dirty="0" smtClean="0">
                <a:solidFill>
                  <a:schemeClr val="bg1"/>
                </a:solidFill>
              </a:rPr>
              <a:t>EE Spending Rising</a:t>
            </a:r>
            <a:br>
              <a:rPr lang="en-US" sz="2400" b="0" dirty="0" smtClean="0">
                <a:solidFill>
                  <a:schemeClr val="bg1"/>
                </a:solidFill>
              </a:rPr>
            </a:br>
            <a:r>
              <a:rPr lang="en-US" sz="1800" b="0" dirty="0" smtClean="0">
                <a:solidFill>
                  <a:schemeClr val="bg1"/>
                </a:solidFill>
              </a:rPr>
              <a:t>Transfer to Electrification Programs?</a:t>
            </a:r>
            <a:endParaRPr lang="en-US" sz="1200" b="0" dirty="0">
              <a:solidFill>
                <a:schemeClr val="bg1"/>
              </a:solidFill>
            </a:endParaRPr>
          </a:p>
        </p:txBody>
      </p:sp>
    </p:spTree>
    <p:extLst>
      <p:ext uri="{BB962C8B-B14F-4D97-AF65-F5344CB8AC3E}">
        <p14:creationId xmlns:p14="http://schemas.microsoft.com/office/powerpoint/2010/main" val="177055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100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436" y="220463"/>
            <a:ext cx="3291840" cy="2226271"/>
          </a:xfrm>
          <a:prstGeom prst="rect">
            <a:avLst/>
          </a:prstGeom>
          <a:ln>
            <a:solidFill>
              <a:schemeClr val="bg2">
                <a:lumMod val="40000"/>
                <a:lumOff val="60000"/>
              </a:schemeClr>
            </a:solidFill>
          </a:ln>
        </p:spPr>
      </p:pic>
      <p:sp>
        <p:nvSpPr>
          <p:cNvPr id="2" name="Title 1"/>
          <p:cNvSpPr>
            <a:spLocks noGrp="1"/>
          </p:cNvSpPr>
          <p:nvPr>
            <p:ph type="title"/>
          </p:nvPr>
        </p:nvSpPr>
        <p:spPr>
          <a:xfrm>
            <a:off x="100668" y="40127"/>
            <a:ext cx="7376160" cy="669114"/>
          </a:xfrm>
        </p:spPr>
        <p:txBody>
          <a:bodyPr>
            <a:normAutofit fontScale="90000"/>
          </a:bodyPr>
          <a:lstStyle/>
          <a:p>
            <a:pPr algn="l"/>
            <a:r>
              <a:rPr lang="en-US" sz="2400" b="0" dirty="0" smtClean="0">
                <a:solidFill>
                  <a:schemeClr val="bg1"/>
                </a:solidFill>
              </a:rPr>
              <a:t>Emphasis on Building More Efficiently</a:t>
            </a:r>
            <a:br>
              <a:rPr lang="en-US" sz="2400" b="0" dirty="0" smtClean="0">
                <a:solidFill>
                  <a:schemeClr val="bg1"/>
                </a:solidFill>
              </a:rPr>
            </a:br>
            <a:r>
              <a:rPr lang="en-US" sz="1600" b="0" dirty="0" smtClean="0">
                <a:solidFill>
                  <a:schemeClr val="bg1"/>
                </a:solidFill>
              </a:rPr>
              <a:t>Recent Above Code Growth</a:t>
            </a:r>
            <a:endParaRPr lang="en-US" sz="1800" b="0" dirty="0">
              <a:solidFill>
                <a:schemeClr val="bg1"/>
              </a:solidFill>
            </a:endParaRPr>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5267" y="2708347"/>
            <a:ext cx="6217920" cy="2236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7596" y="2706671"/>
            <a:ext cx="2389909" cy="6618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endParaRPr>
          </a:p>
        </p:txBody>
      </p:sp>
      <p:cxnSp>
        <p:nvCxnSpPr>
          <p:cNvPr id="6" name="Straight Arrow Connector 5"/>
          <p:cNvCxnSpPr/>
          <p:nvPr/>
        </p:nvCxnSpPr>
        <p:spPr>
          <a:xfrm flipV="1">
            <a:off x="234588" y="2811130"/>
            <a:ext cx="4836174" cy="8274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78449" y="732351"/>
            <a:ext cx="4999182" cy="2031325"/>
          </a:xfrm>
          <a:prstGeom prst="rect">
            <a:avLst/>
          </a:prstGeom>
          <a:noFill/>
        </p:spPr>
        <p:txBody>
          <a:bodyPr wrap="square" rtlCol="0">
            <a:spAutoFit/>
          </a:bodyPr>
          <a:lstStyle/>
          <a:p>
            <a:r>
              <a:rPr lang="en-US" sz="1400" u="sng" dirty="0" smtClean="0">
                <a:solidFill>
                  <a:schemeClr val="bg1"/>
                </a:solidFill>
              </a:rPr>
              <a:t>Mandates</a:t>
            </a:r>
          </a:p>
          <a:p>
            <a:pPr marL="285750" indent="-285750">
              <a:buFont typeface="Arial" panose="020B0604020202020204" pitchFamily="34" charset="0"/>
              <a:buChar char="•"/>
            </a:pPr>
            <a:r>
              <a:rPr lang="en-US" sz="1400" dirty="0">
                <a:solidFill>
                  <a:schemeClr val="bg1"/>
                </a:solidFill>
              </a:rPr>
              <a:t>Stricter building </a:t>
            </a:r>
            <a:r>
              <a:rPr lang="en-US" sz="1400" dirty="0" smtClean="0">
                <a:solidFill>
                  <a:schemeClr val="bg1"/>
                </a:solidFill>
              </a:rPr>
              <a:t>codes, Legislation, </a:t>
            </a:r>
            <a:r>
              <a:rPr lang="en-US" sz="1400" dirty="0">
                <a:solidFill>
                  <a:schemeClr val="bg1"/>
                </a:solidFill>
              </a:rPr>
              <a:t>R</a:t>
            </a:r>
            <a:r>
              <a:rPr lang="en-US" sz="1400" dirty="0" smtClean="0">
                <a:solidFill>
                  <a:schemeClr val="bg1"/>
                </a:solidFill>
              </a:rPr>
              <a:t>enewable Standards</a:t>
            </a:r>
            <a:endParaRPr lang="en-US" sz="1400" dirty="0">
              <a:solidFill>
                <a:schemeClr val="bg1"/>
              </a:solidFill>
            </a:endParaRPr>
          </a:p>
          <a:p>
            <a:pPr marL="285750" indent="-285750">
              <a:buFont typeface="Arial" panose="020B0604020202020204" pitchFamily="34" charset="0"/>
              <a:buChar char="•"/>
            </a:pPr>
            <a:endParaRPr lang="en-US" sz="1400" dirty="0" smtClean="0">
              <a:solidFill>
                <a:schemeClr val="bg1"/>
              </a:solidFill>
            </a:endParaRPr>
          </a:p>
          <a:p>
            <a:r>
              <a:rPr lang="en-US" sz="1400" u="sng" dirty="0" smtClean="0">
                <a:solidFill>
                  <a:schemeClr val="bg1"/>
                </a:solidFill>
              </a:rPr>
              <a:t>Voluntary programs</a:t>
            </a:r>
          </a:p>
          <a:p>
            <a:pPr marL="285750" indent="-285750">
              <a:buFont typeface="Arial" panose="020B0604020202020204" pitchFamily="34" charset="0"/>
              <a:buChar char="•"/>
            </a:pPr>
            <a:r>
              <a:rPr lang="en-US" sz="1400" dirty="0" smtClean="0">
                <a:solidFill>
                  <a:schemeClr val="bg1"/>
                </a:solidFill>
              </a:rPr>
              <a:t>Energy Star, Passive House</a:t>
            </a:r>
          </a:p>
          <a:p>
            <a:pPr marL="285750" indent="-285750">
              <a:buFont typeface="Arial" panose="020B0604020202020204" pitchFamily="34" charset="0"/>
              <a:buChar char="•"/>
            </a:pPr>
            <a:r>
              <a:rPr lang="en-US" sz="1400" dirty="0" smtClean="0">
                <a:solidFill>
                  <a:schemeClr val="bg1"/>
                </a:solidFill>
              </a:rPr>
              <a:t>ZNE – produce enough energy onsite to meet own annual demands</a:t>
            </a:r>
          </a:p>
          <a:p>
            <a:pPr marL="285750" indent="-285750">
              <a:buFont typeface="Arial" panose="020B0604020202020204" pitchFamily="34" charset="0"/>
              <a:buChar char="•"/>
            </a:pPr>
            <a:r>
              <a:rPr lang="en-US" sz="1400" dirty="0" smtClean="0">
                <a:solidFill>
                  <a:schemeClr val="bg1"/>
                </a:solidFill>
              </a:rPr>
              <a:t>Heat </a:t>
            </a:r>
            <a:r>
              <a:rPr lang="en-US" sz="1400" dirty="0" smtClean="0">
                <a:solidFill>
                  <a:schemeClr val="bg1"/>
                </a:solidFill>
              </a:rPr>
              <a:t>pump electrification applications</a:t>
            </a:r>
            <a:endParaRPr lang="en-US" sz="1400" dirty="0">
              <a:solidFill>
                <a:schemeClr val="bg1"/>
              </a:solidFill>
            </a:endParaRPr>
          </a:p>
        </p:txBody>
      </p:sp>
      <p:sp>
        <p:nvSpPr>
          <p:cNvPr id="10" name="Rectangle 9"/>
          <p:cNvSpPr/>
          <p:nvPr/>
        </p:nvSpPr>
        <p:spPr>
          <a:xfrm>
            <a:off x="6630536" y="2624842"/>
            <a:ext cx="2019390" cy="938719"/>
          </a:xfrm>
          <a:prstGeom prst="rect">
            <a:avLst/>
          </a:prstGeom>
        </p:spPr>
        <p:txBody>
          <a:bodyPr wrap="square">
            <a:spAutoFit/>
          </a:bodyPr>
          <a:lstStyle/>
          <a:p>
            <a:r>
              <a:rPr lang="en-US" sz="1100" dirty="0" smtClean="0">
                <a:solidFill>
                  <a:srgbClr val="202020"/>
                </a:solidFill>
                <a:latin typeface="Helvetica" panose="020B0604020202020204" pitchFamily="34" charset="0"/>
              </a:rPr>
              <a:t>First </a:t>
            </a:r>
            <a:r>
              <a:rPr lang="en-US" sz="1100" dirty="0">
                <a:solidFill>
                  <a:srgbClr val="202020"/>
                </a:solidFill>
                <a:latin typeface="Helvetica" panose="020B0604020202020204" pitchFamily="34" charset="0"/>
              </a:rPr>
              <a:t>quarter of </a:t>
            </a:r>
            <a:r>
              <a:rPr lang="en-US" sz="1100" dirty="0" smtClean="0">
                <a:solidFill>
                  <a:srgbClr val="202020"/>
                </a:solidFill>
                <a:latin typeface="Helvetica" panose="020B0604020202020204" pitchFamily="34" charset="0"/>
              </a:rPr>
              <a:t>2019: PHIUS </a:t>
            </a:r>
            <a:r>
              <a:rPr lang="en-US" sz="1100" dirty="0">
                <a:solidFill>
                  <a:srgbClr val="202020"/>
                </a:solidFill>
                <a:latin typeface="Helvetica" panose="020B0604020202020204" pitchFamily="34" charset="0"/>
              </a:rPr>
              <a:t>has received submissions for PHIUS+ certification for more than 500,000 square feet of passive </a:t>
            </a:r>
            <a:r>
              <a:rPr lang="en-US" sz="1100" dirty="0" smtClean="0">
                <a:solidFill>
                  <a:srgbClr val="202020"/>
                </a:solidFill>
                <a:latin typeface="Helvetica" panose="020B0604020202020204" pitchFamily="34" charset="0"/>
              </a:rPr>
              <a:t>buildings.</a:t>
            </a:r>
            <a:endParaRPr lang="en-US" sz="1100" dirty="0"/>
          </a:p>
        </p:txBody>
      </p:sp>
      <p:pic>
        <p:nvPicPr>
          <p:cNvPr id="8" name="Picture 7"/>
          <p:cNvPicPr>
            <a:picLocks noChangeAspect="1"/>
          </p:cNvPicPr>
          <p:nvPr/>
        </p:nvPicPr>
        <p:blipFill>
          <a:blip r:embed="rId5"/>
          <a:stretch>
            <a:fillRect/>
          </a:stretch>
        </p:blipFill>
        <p:spPr>
          <a:xfrm>
            <a:off x="7476828" y="4356048"/>
            <a:ext cx="1524000" cy="628650"/>
          </a:xfrm>
          <a:prstGeom prst="rect">
            <a:avLst/>
          </a:prstGeom>
        </p:spPr>
      </p:pic>
    </p:spTree>
    <p:extLst>
      <p:ext uri="{BB962C8B-B14F-4D97-AF65-F5344CB8AC3E}">
        <p14:creationId xmlns:p14="http://schemas.microsoft.com/office/powerpoint/2010/main" val="356446534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4461" y="114300"/>
            <a:ext cx="6172200" cy="857250"/>
          </a:xfrm>
        </p:spPr>
        <p:txBody>
          <a:bodyPr>
            <a:normAutofit fontScale="90000"/>
          </a:bodyPr>
          <a:lstStyle/>
          <a:p>
            <a:pPr algn="l"/>
            <a:r>
              <a:rPr lang="en-US" b="1" dirty="0" smtClean="0"/>
              <a:t>Technology Advancements </a:t>
            </a:r>
            <a:br>
              <a:rPr lang="en-US" b="1" dirty="0" smtClean="0"/>
            </a:br>
            <a:r>
              <a:rPr lang="en-US" b="1" dirty="0" smtClean="0"/>
              <a:t>Zoned Comfort Solutions™</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2042" y="1884620"/>
            <a:ext cx="3259705" cy="1651060"/>
          </a:xfrm>
          <a:prstGeom prst="rect">
            <a:avLst/>
          </a:prstGeom>
        </p:spPr>
      </p:pic>
      <p:pic>
        <p:nvPicPr>
          <p:cNvPr id="6" name="Picture 3" descr="C:\Users\bmj0906\AppData\Local\Microsoft\Windows\Temporary Internet Files\Content.IE5\PVVD5UXJ\MFZ-KJ-Front+Clos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956" y="888279"/>
            <a:ext cx="1672967" cy="10796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4" descr="C:\Users\bmj0906\AppData\Local\Microsoft\Windows\Temporary Internet Files\Content.IE5\2UVP3YYF\SLZ-KA09-15N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5708" y="914000"/>
            <a:ext cx="1628583" cy="10262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5" descr="C:\Users\bmj0906\AppData\Local\Microsoft\Windows\Temporary Internet Files\Content.IE5\TN52NCJX\SEZ-KD09-18NA4_Tran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7307" y="1243506"/>
            <a:ext cx="1577689" cy="5736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C:\Users\bmj0906\AppData\Local\Microsoft\Windows\Temporary Internet Files\Content.IE5\HPZST0GM\EF_Silver_front_closed-2.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655" t="28033" r="14346" b="25468"/>
          <a:stretch/>
        </p:blipFill>
        <p:spPr bwMode="auto">
          <a:xfrm>
            <a:off x="805074" y="1243506"/>
            <a:ext cx="1585850" cy="6411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bmj0906\AppData\Local\Microsoft\Windows\Temporary Internet Files\Content.IE5\2UVP3YYF\MVZ_Front_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853" y="2156576"/>
            <a:ext cx="788661" cy="17305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bmj0906\AppData\Local\Microsoft\Windows\Temporary Internet Files\Content.IE5\1TF3B447\MXZ-4C36NAHZ_MXZ-5C42NAHZ_MXZ-8C48NAHZ_front.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960" t="5346" r="4755" b="6289"/>
          <a:stretch/>
        </p:blipFill>
        <p:spPr bwMode="auto">
          <a:xfrm>
            <a:off x="5475834" y="3552525"/>
            <a:ext cx="1192707" cy="14164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bmj0906\AppData\Local\Microsoft\Windows\Temporary Internet Files\Content.IE5\1TF3B447\MUFZ-KJ09NAHZ_MUFZ-KJ12NAHZ_MUFZ-KJ15NAHZ_front.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316" t="18192" r="8108" b="14654"/>
          <a:stretch/>
        </p:blipFill>
        <p:spPr bwMode="auto">
          <a:xfrm>
            <a:off x="2660161" y="4031661"/>
            <a:ext cx="1186919" cy="8292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bmj0906\AppData\Local\Microsoft\Windows\Temporary Internet Files\Content.IE5\5RAWP555\MUFZ-KJ18NAHZ_front.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6470" t="9443" r="12349" b="12701"/>
          <a:stretch/>
        </p:blipFill>
        <p:spPr bwMode="auto">
          <a:xfrm>
            <a:off x="4102264" y="3824117"/>
            <a:ext cx="1163507" cy="11332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6998" y="2231760"/>
            <a:ext cx="1700867" cy="114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12"/>
          <a:stretch>
            <a:fillRect/>
          </a:stretch>
        </p:blipFill>
        <p:spPr>
          <a:xfrm>
            <a:off x="7620000" y="4453484"/>
            <a:ext cx="1524000" cy="628650"/>
          </a:xfrm>
          <a:prstGeom prst="rect">
            <a:avLst/>
          </a:prstGeom>
        </p:spPr>
      </p:pic>
    </p:spTree>
    <p:extLst>
      <p:ext uri="{BB962C8B-B14F-4D97-AF65-F5344CB8AC3E}">
        <p14:creationId xmlns:p14="http://schemas.microsoft.com/office/powerpoint/2010/main" val="972763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71" y="1206239"/>
            <a:ext cx="6734175"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646325" y="298867"/>
            <a:ext cx="2395538" cy="738664"/>
          </a:xfrm>
          <a:prstGeom prst="rect">
            <a:avLst/>
          </a:prstGeom>
          <a:ln>
            <a:solidFill>
              <a:schemeClr val="tx2"/>
            </a:solidFill>
          </a:ln>
        </p:spPr>
        <p:txBody>
          <a:bodyPr wrap="square">
            <a:spAutoFit/>
          </a:bodyPr>
          <a:lstStyle/>
          <a:p>
            <a:pPr defTabSz="685800">
              <a:buFont typeface="Arial" pitchFamily="34" charset="0"/>
              <a:buChar char="•"/>
            </a:pPr>
            <a:r>
              <a:rPr lang="en-US" sz="1400" dirty="0">
                <a:solidFill>
                  <a:srgbClr val="000000"/>
                </a:solidFill>
                <a:latin typeface="Calibri"/>
              </a:rPr>
              <a:t>Cold Climate Capable</a:t>
            </a:r>
          </a:p>
          <a:p>
            <a:pPr marL="342900" lvl="1" defTabSz="685800">
              <a:buFont typeface="Wingdings" pitchFamily="2" charset="2"/>
              <a:buChar char="Ø"/>
            </a:pPr>
            <a:r>
              <a:rPr lang="en-US" sz="1400" dirty="0">
                <a:solidFill>
                  <a:srgbClr val="000000"/>
                </a:solidFill>
                <a:latin typeface="Calibri"/>
              </a:rPr>
              <a:t>100% capacity at 5 F.</a:t>
            </a:r>
          </a:p>
          <a:p>
            <a:pPr marL="342900" lvl="1" defTabSz="685800">
              <a:buFont typeface="Wingdings" pitchFamily="2" charset="2"/>
              <a:buChar char="Ø"/>
            </a:pPr>
            <a:r>
              <a:rPr lang="en-US" sz="1400" dirty="0">
                <a:solidFill>
                  <a:srgbClr val="000000"/>
                </a:solidFill>
                <a:latin typeface="Calibri"/>
              </a:rPr>
              <a:t>~82% capacity at -13 F.</a:t>
            </a:r>
          </a:p>
        </p:txBody>
      </p:sp>
      <p:pic>
        <p:nvPicPr>
          <p:cNvPr id="4" name="Picture 3"/>
          <p:cNvPicPr>
            <a:picLocks noChangeAspect="1"/>
          </p:cNvPicPr>
          <p:nvPr/>
        </p:nvPicPr>
        <p:blipFill>
          <a:blip r:embed="rId4"/>
          <a:stretch>
            <a:fillRect/>
          </a:stretch>
        </p:blipFill>
        <p:spPr>
          <a:xfrm>
            <a:off x="7620000" y="4453484"/>
            <a:ext cx="1524000" cy="628650"/>
          </a:xfrm>
          <a:prstGeom prst="rect">
            <a:avLst/>
          </a:prstGeom>
        </p:spPr>
      </p:pic>
      <p:sp>
        <p:nvSpPr>
          <p:cNvPr id="5" name="Title 1"/>
          <p:cNvSpPr>
            <a:spLocks noGrp="1"/>
          </p:cNvSpPr>
          <p:nvPr>
            <p:ph type="title"/>
          </p:nvPr>
        </p:nvSpPr>
        <p:spPr>
          <a:xfrm>
            <a:off x="100668" y="40127"/>
            <a:ext cx="7376160" cy="669114"/>
          </a:xfrm>
        </p:spPr>
        <p:txBody>
          <a:bodyPr>
            <a:normAutofit fontScale="90000"/>
          </a:bodyPr>
          <a:lstStyle/>
          <a:p>
            <a:pPr algn="l"/>
            <a:r>
              <a:rPr lang="en-US" sz="2400" b="0" dirty="0" smtClean="0"/>
              <a:t>Hyper Heat -  A Game Changer</a:t>
            </a:r>
            <a:br>
              <a:rPr lang="en-US" sz="2400" b="0" dirty="0" smtClean="0"/>
            </a:br>
            <a:r>
              <a:rPr lang="en-US" sz="1600" dirty="0" smtClean="0"/>
              <a:t>Enables Heat Pumps to Heat at Very Cold Outdoor Temps</a:t>
            </a:r>
            <a:endParaRPr lang="en-US" sz="1800" b="0" dirty="0"/>
          </a:p>
        </p:txBody>
      </p:sp>
    </p:spTree>
    <p:extLst>
      <p:ext uri="{BB962C8B-B14F-4D97-AF65-F5344CB8AC3E}">
        <p14:creationId xmlns:p14="http://schemas.microsoft.com/office/powerpoint/2010/main" val="31235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Content Placeholder 4"/>
          <p:cNvSpPr txBox="1">
            <a:spLocks/>
          </p:cNvSpPr>
          <p:nvPr/>
        </p:nvSpPr>
        <p:spPr>
          <a:xfrm>
            <a:off x="191193" y="857249"/>
            <a:ext cx="4326216" cy="3789565"/>
          </a:xfrm>
          <a:prstGeom prst="rect">
            <a:avLst/>
          </a:prstGeom>
        </p:spPr>
        <p:txBody>
          <a:bodyPr vert="horz" lIns="68580" tIns="34290" rIns="68580" bIns="34290" rtlCol="0">
            <a:normAutofit fontScale="92500" lnSpcReduction="10000"/>
          </a:bodyPr>
          <a:lstStyle/>
          <a:p>
            <a:pPr defTabSz="685800">
              <a:spcBef>
                <a:spcPct val="20000"/>
              </a:spcBef>
              <a:defRPr/>
            </a:pPr>
            <a:r>
              <a:rPr lang="en-US" sz="2400" b="1" u="sng" dirty="0">
                <a:solidFill>
                  <a:prstClr val="black"/>
                </a:solidFill>
                <a:latin typeface="Calibri"/>
              </a:rPr>
              <a:t>Displacement Approach:</a:t>
            </a:r>
          </a:p>
          <a:p>
            <a:pPr marL="342900" indent="-342900" defTabSz="685800">
              <a:lnSpc>
                <a:spcPct val="150000"/>
              </a:lnSpc>
              <a:spcBef>
                <a:spcPct val="20000"/>
              </a:spcBef>
              <a:buFont typeface="Arial" panose="020B0604020202020204" pitchFamily="34" charset="0"/>
              <a:buChar char="•"/>
            </a:pPr>
            <a:r>
              <a:rPr lang="en-US" sz="2200" dirty="0">
                <a:solidFill>
                  <a:prstClr val="black"/>
                </a:solidFill>
                <a:latin typeface="Calibri"/>
              </a:rPr>
              <a:t>Leave existing system in </a:t>
            </a:r>
            <a:r>
              <a:rPr lang="en-US" sz="2200" dirty="0" smtClean="0">
                <a:solidFill>
                  <a:prstClr val="black"/>
                </a:solidFill>
                <a:latin typeface="Calibri"/>
              </a:rPr>
              <a:t>place</a:t>
            </a:r>
            <a:endParaRPr lang="en-US" sz="2200" dirty="0">
              <a:solidFill>
                <a:prstClr val="black"/>
              </a:solidFill>
              <a:latin typeface="Calibri"/>
            </a:endParaRPr>
          </a:p>
          <a:p>
            <a:pPr marL="342900" indent="-342900" defTabSz="685800">
              <a:spcBef>
                <a:spcPct val="20000"/>
              </a:spcBef>
              <a:buFont typeface="Arial" panose="020B0604020202020204" pitchFamily="34" charset="0"/>
              <a:buChar char="•"/>
              <a:defRPr/>
            </a:pPr>
            <a:r>
              <a:rPr lang="en-US" sz="2200" dirty="0" smtClean="0">
                <a:solidFill>
                  <a:prstClr val="black"/>
                </a:solidFill>
                <a:latin typeface="Calibri"/>
              </a:rPr>
              <a:t>Condition </a:t>
            </a:r>
            <a:r>
              <a:rPr lang="en-US" sz="2200" dirty="0">
                <a:solidFill>
                  <a:prstClr val="black"/>
                </a:solidFill>
                <a:latin typeface="Calibri"/>
              </a:rPr>
              <a:t>rooms where people spend the most </a:t>
            </a:r>
            <a:r>
              <a:rPr lang="en-US" sz="2200" dirty="0" smtClean="0">
                <a:solidFill>
                  <a:prstClr val="black"/>
                </a:solidFill>
                <a:latin typeface="Calibri"/>
              </a:rPr>
              <a:t>time</a:t>
            </a:r>
            <a:endParaRPr lang="en-US" sz="2200" dirty="0">
              <a:solidFill>
                <a:prstClr val="black"/>
              </a:solidFill>
              <a:latin typeface="Calibri"/>
            </a:endParaRPr>
          </a:p>
          <a:p>
            <a:pPr marL="342900" indent="-342900" defTabSz="685800">
              <a:spcBef>
                <a:spcPct val="20000"/>
              </a:spcBef>
              <a:buFont typeface="Arial" panose="020B0604020202020204" pitchFamily="34" charset="0"/>
              <a:buChar char="•"/>
              <a:defRPr/>
            </a:pPr>
            <a:r>
              <a:rPr lang="en-US" sz="2200" dirty="0" smtClean="0">
                <a:solidFill>
                  <a:prstClr val="black"/>
                </a:solidFill>
                <a:latin typeface="Calibri"/>
              </a:rPr>
              <a:t>Common strategy in Northwest</a:t>
            </a:r>
          </a:p>
          <a:p>
            <a:pPr defTabSz="685800">
              <a:spcBef>
                <a:spcPct val="20000"/>
              </a:spcBef>
              <a:buFont typeface="Arial" pitchFamily="34" charset="0"/>
              <a:buChar char="•"/>
              <a:defRPr/>
            </a:pPr>
            <a:endParaRPr lang="en-US" sz="2400" dirty="0" smtClean="0">
              <a:solidFill>
                <a:prstClr val="black"/>
              </a:solidFill>
              <a:latin typeface="Calibri"/>
            </a:endParaRPr>
          </a:p>
          <a:p>
            <a:pPr defTabSz="685800">
              <a:spcBef>
                <a:spcPct val="20000"/>
              </a:spcBef>
              <a:buFont typeface="Arial" pitchFamily="34" charset="0"/>
              <a:buChar char="•"/>
              <a:defRPr/>
            </a:pPr>
            <a:endParaRPr lang="en-US" sz="2400" dirty="0" smtClean="0">
              <a:solidFill>
                <a:prstClr val="black"/>
              </a:solidFill>
              <a:latin typeface="Calibri"/>
            </a:endParaRPr>
          </a:p>
          <a:p>
            <a:pPr defTabSz="685800">
              <a:spcBef>
                <a:spcPct val="20000"/>
              </a:spcBef>
              <a:defRPr/>
            </a:pPr>
            <a:r>
              <a:rPr lang="en-US" sz="2400" b="1" u="sng" dirty="0">
                <a:solidFill>
                  <a:prstClr val="black"/>
                </a:solidFill>
                <a:latin typeface="Calibri"/>
              </a:rPr>
              <a:t>Replacement Approach</a:t>
            </a:r>
            <a:endParaRPr lang="en-US" sz="2400" b="1" u="sng" dirty="0">
              <a:solidFill>
                <a:prstClr val="black"/>
              </a:solidFill>
              <a:latin typeface="Calibri"/>
            </a:endParaRPr>
          </a:p>
          <a:p>
            <a:pPr marL="342900" indent="-342900" defTabSz="685800">
              <a:spcBef>
                <a:spcPct val="20000"/>
              </a:spcBef>
              <a:buFont typeface="Arial" panose="020B0604020202020204" pitchFamily="34" charset="0"/>
              <a:buChar char="•"/>
              <a:defRPr/>
            </a:pPr>
            <a:r>
              <a:rPr lang="en-US" sz="2200" dirty="0" smtClean="0">
                <a:solidFill>
                  <a:prstClr val="black"/>
                </a:solidFill>
                <a:latin typeface="Calibri"/>
              </a:rPr>
              <a:t>Completely replace existing system</a:t>
            </a:r>
          </a:p>
          <a:p>
            <a:pPr marL="342900" indent="-342900" defTabSz="685800">
              <a:spcBef>
                <a:spcPct val="20000"/>
              </a:spcBef>
              <a:buFont typeface="Arial" panose="020B0604020202020204" pitchFamily="34" charset="0"/>
              <a:buChar char="•"/>
              <a:defRPr/>
            </a:pPr>
            <a:r>
              <a:rPr lang="en-US" sz="2200" dirty="0" smtClean="0">
                <a:solidFill>
                  <a:prstClr val="black"/>
                </a:solidFill>
                <a:latin typeface="Calibri"/>
              </a:rPr>
              <a:t>Increasing push in Northeast</a:t>
            </a:r>
            <a:endParaRPr lang="en-US" sz="2200" dirty="0">
              <a:solidFill>
                <a:prstClr val="black"/>
              </a:solidFill>
              <a:latin typeface="Calibri"/>
            </a:endParaRPr>
          </a:p>
        </p:txBody>
      </p:sp>
      <p:pic>
        <p:nvPicPr>
          <p:cNvPr id="9" name="Picture 1"/>
          <p:cNvPicPr>
            <a:picLocks noChangeAspect="1" noChangeArrowheads="1"/>
          </p:cNvPicPr>
          <p:nvPr/>
        </p:nvPicPr>
        <p:blipFill>
          <a:blip r:embed="rId3" cstate="print"/>
          <a:srcRect/>
          <a:stretch>
            <a:fillRect/>
          </a:stretch>
        </p:blipFill>
        <p:spPr>
          <a:xfrm>
            <a:off x="4787810" y="857250"/>
            <a:ext cx="3781252" cy="3947506"/>
          </a:xfrm>
          <a:prstGeom prst="rect">
            <a:avLst/>
          </a:prstGeom>
        </p:spPr>
      </p:pic>
      <p:sp>
        <p:nvSpPr>
          <p:cNvPr id="5" name="Rectangle 2"/>
          <p:cNvSpPr txBox="1">
            <a:spLocks noChangeArrowheads="1"/>
          </p:cNvSpPr>
          <p:nvPr/>
        </p:nvSpPr>
        <p:spPr>
          <a:xfrm>
            <a:off x="1143000" y="0"/>
            <a:ext cx="6858000" cy="685800"/>
          </a:xfrm>
          <a:prstGeom prst="rect">
            <a:avLst/>
          </a:prstGeom>
        </p:spPr>
        <p:txBody>
          <a:bodyPr vert="horz" lIns="68580" tIns="34290" rIns="68580" bIns="34290" rtlCol="0" anchor="ctr">
            <a:normAutofit/>
          </a:bodyPr>
          <a:lstStyle/>
          <a:p>
            <a:pPr algn="ctr" defTabSz="685800">
              <a:spcBef>
                <a:spcPct val="0"/>
              </a:spcBef>
              <a:defRPr/>
            </a:pPr>
            <a:r>
              <a:rPr lang="en-US" sz="3600" dirty="0">
                <a:latin typeface="Calibri"/>
              </a:rPr>
              <a:t>Retrofit Opportunities</a:t>
            </a:r>
            <a:endParaRPr lang="en-US" sz="3300" dirty="0">
              <a:latin typeface="Calibri"/>
            </a:endParaRPr>
          </a:p>
        </p:txBody>
      </p:sp>
    </p:spTree>
    <p:extLst>
      <p:ext uri="{BB962C8B-B14F-4D97-AF65-F5344CB8AC3E}">
        <p14:creationId xmlns:p14="http://schemas.microsoft.com/office/powerpoint/2010/main" val="2039590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lobal Strategy Meeting Template for November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ESCA Presentation Oct.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53157</TotalTime>
  <Words>1392</Words>
  <Application>Microsoft Office PowerPoint</Application>
  <PresentationFormat>On-screen Show (16:9)</PresentationFormat>
  <Paragraphs>151</Paragraphs>
  <Slides>14</Slides>
  <Notes>11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14</vt:i4>
      </vt:variant>
    </vt:vector>
  </HeadingPairs>
  <TitlesOfParts>
    <vt:vector size="25" baseType="lpstr">
      <vt:lpstr>Arial</vt:lpstr>
      <vt:lpstr>Arial Narrow</vt:lpstr>
      <vt:lpstr>Calibri</vt:lpstr>
      <vt:lpstr>Helvetica</vt:lpstr>
      <vt:lpstr>Times New Roman</vt:lpstr>
      <vt:lpstr>Wingdings</vt:lpstr>
      <vt:lpstr>Office Theme</vt:lpstr>
      <vt:lpstr>Global Strategy Meeting Template for November 2017</vt:lpstr>
      <vt:lpstr>1_Office Theme</vt:lpstr>
      <vt:lpstr>MESCA Presentation Oct. 2017</vt:lpstr>
      <vt:lpstr>2_Office Theme</vt:lpstr>
      <vt:lpstr>Heat Pumps There’s Energy in the Air   Eric Dubin, Senior Director  Utilities and Performance Construction</vt:lpstr>
      <vt:lpstr>EE and Climate Policy  =  Strategic Electrification</vt:lpstr>
      <vt:lpstr>PowerPoint Presentation</vt:lpstr>
      <vt:lpstr>PowerPoint Presentation</vt:lpstr>
      <vt:lpstr>EE Spending Rising Transfer to Electrification Programs?</vt:lpstr>
      <vt:lpstr>Emphasis on Building More Efficiently Recent Above Code Growth</vt:lpstr>
      <vt:lpstr>Technology Advancements  Zoned Comfort Solutions™</vt:lpstr>
      <vt:lpstr>Hyper Heat -  A Game Changer Enables Heat Pumps to Heat at Very Cold Outdoor Temps</vt:lpstr>
      <vt:lpstr>PowerPoint Presentation</vt:lpstr>
      <vt:lpstr>PowerPoint Presentation</vt:lpstr>
      <vt:lpstr>Consumer Education/Awareness Challenge is to Educate a…Confused Market?</vt:lpstr>
      <vt:lpstr>PowerPoint Presentation</vt:lpstr>
      <vt:lpstr>The Case for Early Retirement and Offseason Programs &gt;80% breakdowns occur in “Emergency Mode”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Val</dc:creator>
  <cp:lastModifiedBy>Dubin, Eric</cp:lastModifiedBy>
  <cp:revision>160</cp:revision>
  <dcterms:created xsi:type="dcterms:W3CDTF">2019-02-27T16:12:20Z</dcterms:created>
  <dcterms:modified xsi:type="dcterms:W3CDTF">2019-06-20T17:52:59Z</dcterms:modified>
</cp:coreProperties>
</file>